
<file path=[Content_Types].xml><?xml version="1.0" encoding="utf-8"?>
<Types xmlns="http://schemas.openxmlformats.org/package/2006/content-types">
  <Default Extension="emf" ContentType="image/x-emf"/>
  <Default Extension="jpeg" ContentType="image/jpeg"/>
  <Default Extension="jpg" ContentType="image/jpeg"/>
  <Default Extension="mkv" ContentType="video/unknown"/>
  <Default Extension="mp4" ContentType="video/mp4"/>
  <Default Extension="png" ContentType="image/png"/>
  <Default Extension="rels" ContentType="application/vnd.openxmlformats-package.relationships+xml"/>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7"/>
  </p:notesMasterIdLst>
  <p:sldIdLst>
    <p:sldId id="274" r:id="rId2"/>
    <p:sldId id="270" r:id="rId3"/>
    <p:sldId id="256" r:id="rId4"/>
    <p:sldId id="269" r:id="rId5"/>
    <p:sldId id="258" r:id="rId6"/>
    <p:sldId id="264" r:id="rId7"/>
    <p:sldId id="275" r:id="rId8"/>
    <p:sldId id="266" r:id="rId9"/>
    <p:sldId id="259" r:id="rId10"/>
    <p:sldId id="277" r:id="rId11"/>
    <p:sldId id="265" r:id="rId12"/>
    <p:sldId id="276" r:id="rId13"/>
    <p:sldId id="279" r:id="rId14"/>
    <p:sldId id="280" r:id="rId15"/>
    <p:sldId id="261" r:id="rId16"/>
    <p:sldId id="271" r:id="rId17"/>
    <p:sldId id="284" r:id="rId18"/>
    <p:sldId id="260" r:id="rId19"/>
    <p:sldId id="267" r:id="rId20"/>
    <p:sldId id="281" r:id="rId21"/>
    <p:sldId id="272" r:id="rId22"/>
    <p:sldId id="283" r:id="rId23"/>
    <p:sldId id="262" r:id="rId24"/>
    <p:sldId id="268" r:id="rId25"/>
    <p:sldId id="273" r:id="rId26"/>
  </p:sldIdLst>
  <p:sldSz cx="12192000" cy="6858000"/>
  <p:notesSz cx="6858000" cy="9144000"/>
  <p:custDataLst>
    <p:tags r:id="rId28"/>
  </p:custDataLst>
  <p:defaultTextStyle>
    <a:defPPr>
      <a:defRPr lang="zh-CN"/>
    </a:defPPr>
    <a:lvl1pPr algn="l" rtl="0" eaLnBrk="0" fontAlgn="base" hangingPunct="0">
      <a:spcBef>
        <a:spcPct val="0"/>
      </a:spcBef>
      <a:spcAft>
        <a:spcPct val="0"/>
      </a:spcAft>
      <a:defRPr kern="1200">
        <a:solidFill>
          <a:schemeClr val="tx1"/>
        </a:solidFill>
        <a:latin typeface="Calibri"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42">
          <p15:clr>
            <a:srgbClr val="A4A3A4"/>
          </p15:clr>
        </p15:guide>
        <p15:guide id="2" orient="horz" pos="4292">
          <p15:clr>
            <a:srgbClr val="A4A3A4"/>
          </p15:clr>
        </p15:guide>
        <p15:guide id="3" orient="horz" pos="3339">
          <p15:clr>
            <a:srgbClr val="A4A3A4"/>
          </p15:clr>
        </p15:guide>
        <p15:guide id="4" orient="horz" pos="2614">
          <p15:clr>
            <a:srgbClr val="A4A3A4"/>
          </p15:clr>
        </p15:guide>
        <p15:guide id="5" orient="horz" pos="1933">
          <p15:clr>
            <a:srgbClr val="A4A3A4"/>
          </p15:clr>
        </p15:guide>
        <p15:guide id="6" pos="27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4875"/>
    <a:srgbClr val="0072A9"/>
    <a:srgbClr val="D6E0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29" autoAdjust="0"/>
    <p:restoredTop sz="94618" autoAdjust="0"/>
  </p:normalViewPr>
  <p:slideViewPr>
    <p:cSldViewPr snapToGrid="0">
      <p:cViewPr varScale="1">
        <p:scale>
          <a:sx n="81" d="100"/>
          <a:sy n="81" d="100"/>
        </p:scale>
        <p:origin x="768" y="67"/>
      </p:cViewPr>
      <p:guideLst>
        <p:guide orient="horz" pos="142"/>
        <p:guide orient="horz" pos="4292"/>
        <p:guide orient="horz" pos="3339"/>
        <p:guide orient="horz" pos="2614"/>
        <p:guide orient="horz" pos="1933"/>
        <p:guide pos="279"/>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eg>
</file>

<file path=ppt/media/media1.mkv>
</file>

<file path=ppt/media/media2.mkv>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06A5BD-8BA7-4900-AB15-0D3ECCC954E6}" type="datetimeFigureOut">
              <a:rPr lang="zh-CN" altLang="en-US" smtClean="0"/>
              <a:t>2023-06-08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6642B7-71B7-4C3E-9855-0D0DE388A056}" type="slidenum">
              <a:rPr lang="zh-CN" altLang="en-US" smtClean="0"/>
              <a:t>‹#›</a:t>
            </a:fld>
            <a:endParaRPr lang="zh-CN" altLang="en-US"/>
          </a:p>
        </p:txBody>
      </p:sp>
    </p:spTree>
    <p:extLst>
      <p:ext uri="{BB962C8B-B14F-4D97-AF65-F5344CB8AC3E}">
        <p14:creationId xmlns:p14="http://schemas.microsoft.com/office/powerpoint/2010/main" val="1380884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1</a:t>
            </a:fld>
            <a:endParaRPr lang="zh-CN" altLang="en-US"/>
          </a:p>
        </p:txBody>
      </p:sp>
    </p:spTree>
    <p:extLst>
      <p:ext uri="{BB962C8B-B14F-4D97-AF65-F5344CB8AC3E}">
        <p14:creationId xmlns:p14="http://schemas.microsoft.com/office/powerpoint/2010/main" val="39003814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D96642B7-71B7-4C3E-9855-0D0DE388A056}" type="slidenum">
              <a:rPr kumimoji="0" lang="zh-CN" altLang="en-US" sz="1200" b="0" i="0" u="none" strike="noStrike" kern="1200" cap="none" spc="0" normalizeH="0" baseline="0" noProof="0" smtClean="0">
                <a:ln>
                  <a:noFill/>
                </a:ln>
                <a:solidFill>
                  <a:prstClr val="black"/>
                </a:solidFill>
                <a:effectLst/>
                <a:uLnTx/>
                <a:uFillTx/>
                <a:latin typeface="Calibri" pitchFamily="34" charset="0"/>
                <a:ea typeface="宋体" panose="02010600030101010101" pitchFamily="2" charset="-122"/>
                <a:cs typeface="Arial"/>
              </a:rPr>
              <a:pPr marL="0" marR="0" lvl="0" indent="0" algn="r" defTabSz="914400" rtl="0" eaLnBrk="0" fontAlgn="base" latinLnBrk="0" hangingPunct="0">
                <a:lnSpc>
                  <a:spcPct val="100000"/>
                </a:lnSpc>
                <a:spcBef>
                  <a:spcPct val="0"/>
                </a:spcBef>
                <a:spcAft>
                  <a:spcPct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Calibri" pitchFamily="34" charset="0"/>
              <a:ea typeface="宋体" panose="02010600030101010101" pitchFamily="2" charset="-122"/>
              <a:cs typeface="Arial"/>
            </a:endParaRPr>
          </a:p>
        </p:txBody>
      </p:sp>
    </p:spTree>
    <p:extLst>
      <p:ext uri="{BB962C8B-B14F-4D97-AF65-F5344CB8AC3E}">
        <p14:creationId xmlns:p14="http://schemas.microsoft.com/office/powerpoint/2010/main" val="26686013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11</a:t>
            </a:fld>
            <a:endParaRPr lang="zh-CN" altLang="en-US"/>
          </a:p>
        </p:txBody>
      </p:sp>
    </p:spTree>
    <p:extLst>
      <p:ext uri="{BB962C8B-B14F-4D97-AF65-F5344CB8AC3E}">
        <p14:creationId xmlns:p14="http://schemas.microsoft.com/office/powerpoint/2010/main" val="26653442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D96642B7-71B7-4C3E-9855-0D0DE388A056}" type="slidenum">
              <a:rPr kumimoji="0" lang="zh-CN" altLang="en-US" sz="1200" b="0" i="0" u="none" strike="noStrike" kern="1200" cap="none" spc="0" normalizeH="0" baseline="0" noProof="0" smtClean="0">
                <a:ln>
                  <a:noFill/>
                </a:ln>
                <a:solidFill>
                  <a:prstClr val="black"/>
                </a:solidFill>
                <a:effectLst/>
                <a:uLnTx/>
                <a:uFillTx/>
                <a:latin typeface="Calibri" pitchFamily="34" charset="0"/>
                <a:ea typeface="宋体" panose="02010600030101010101" pitchFamily="2" charset="-122"/>
                <a:cs typeface="Arial"/>
              </a:rPr>
              <a:pPr marL="0" marR="0" lvl="0" indent="0" algn="r" defTabSz="914400" rtl="0" eaLnBrk="0" fontAlgn="base" latinLnBrk="0" hangingPunct="0">
                <a:lnSpc>
                  <a:spcPct val="100000"/>
                </a:lnSpc>
                <a:spcBef>
                  <a:spcPct val="0"/>
                </a:spcBef>
                <a:spcAft>
                  <a:spcPct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Calibri" pitchFamily="34" charset="0"/>
              <a:ea typeface="宋体" panose="02010600030101010101" pitchFamily="2" charset="-122"/>
              <a:cs typeface="Arial"/>
            </a:endParaRPr>
          </a:p>
        </p:txBody>
      </p:sp>
    </p:spTree>
    <p:extLst>
      <p:ext uri="{BB962C8B-B14F-4D97-AF65-F5344CB8AC3E}">
        <p14:creationId xmlns:p14="http://schemas.microsoft.com/office/powerpoint/2010/main" val="15653713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D96642B7-71B7-4C3E-9855-0D0DE388A056}" type="slidenum">
              <a:rPr kumimoji="0" lang="zh-CN" altLang="en-US" sz="1200" b="0" i="0" u="none" strike="noStrike" kern="1200" cap="none" spc="0" normalizeH="0" baseline="0" noProof="0" smtClean="0">
                <a:ln>
                  <a:noFill/>
                </a:ln>
                <a:solidFill>
                  <a:prstClr val="black"/>
                </a:solidFill>
                <a:effectLst/>
                <a:uLnTx/>
                <a:uFillTx/>
                <a:latin typeface="Calibri" pitchFamily="34" charset="0"/>
                <a:ea typeface="宋体" panose="02010600030101010101" pitchFamily="2" charset="-122"/>
                <a:cs typeface="Arial"/>
              </a:rPr>
              <a:pPr marL="0" marR="0" lvl="0" indent="0" algn="r" defTabSz="914400" rtl="0" eaLnBrk="0" fontAlgn="base" latinLnBrk="0" hangingPunct="0">
                <a:lnSpc>
                  <a:spcPct val="100000"/>
                </a:lnSpc>
                <a:spcBef>
                  <a:spcPct val="0"/>
                </a:spcBef>
                <a:spcAft>
                  <a:spcPct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Calibri" pitchFamily="34" charset="0"/>
              <a:ea typeface="宋体" panose="02010600030101010101" pitchFamily="2" charset="-122"/>
              <a:cs typeface="Arial"/>
            </a:endParaRPr>
          </a:p>
        </p:txBody>
      </p:sp>
    </p:spTree>
    <p:extLst>
      <p:ext uri="{BB962C8B-B14F-4D97-AF65-F5344CB8AC3E}">
        <p14:creationId xmlns:p14="http://schemas.microsoft.com/office/powerpoint/2010/main" val="11644296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D96642B7-71B7-4C3E-9855-0D0DE388A056}" type="slidenum">
              <a:rPr kumimoji="0" lang="zh-CN" altLang="en-US" sz="1200" b="0" i="0" u="none" strike="noStrike" kern="1200" cap="none" spc="0" normalizeH="0" baseline="0" noProof="0" smtClean="0">
                <a:ln>
                  <a:noFill/>
                </a:ln>
                <a:solidFill>
                  <a:prstClr val="black"/>
                </a:solidFill>
                <a:effectLst/>
                <a:uLnTx/>
                <a:uFillTx/>
                <a:latin typeface="Calibri" pitchFamily="34" charset="0"/>
                <a:ea typeface="宋体" panose="02010600030101010101" pitchFamily="2" charset="-122"/>
                <a:cs typeface="Arial"/>
              </a:rPr>
              <a:pPr marL="0" marR="0" lvl="0" indent="0" algn="r" defTabSz="914400" rtl="0" eaLnBrk="0" fontAlgn="base" latinLnBrk="0" hangingPunct="0">
                <a:lnSpc>
                  <a:spcPct val="100000"/>
                </a:lnSpc>
                <a:spcBef>
                  <a:spcPct val="0"/>
                </a:spcBef>
                <a:spcAft>
                  <a:spcPct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Calibri" pitchFamily="34" charset="0"/>
              <a:ea typeface="宋体" panose="02010600030101010101" pitchFamily="2" charset="-122"/>
              <a:cs typeface="Arial"/>
            </a:endParaRPr>
          </a:p>
        </p:txBody>
      </p:sp>
    </p:spTree>
    <p:extLst>
      <p:ext uri="{BB962C8B-B14F-4D97-AF65-F5344CB8AC3E}">
        <p14:creationId xmlns:p14="http://schemas.microsoft.com/office/powerpoint/2010/main" val="35785026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15</a:t>
            </a:fld>
            <a:endParaRPr lang="zh-CN" altLang="en-US"/>
          </a:p>
        </p:txBody>
      </p:sp>
    </p:spTree>
    <p:extLst>
      <p:ext uri="{BB962C8B-B14F-4D97-AF65-F5344CB8AC3E}">
        <p14:creationId xmlns:p14="http://schemas.microsoft.com/office/powerpoint/2010/main" val="32353454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16</a:t>
            </a:fld>
            <a:endParaRPr lang="zh-CN" altLang="en-US"/>
          </a:p>
        </p:txBody>
      </p:sp>
    </p:spTree>
    <p:extLst>
      <p:ext uri="{BB962C8B-B14F-4D97-AF65-F5344CB8AC3E}">
        <p14:creationId xmlns:p14="http://schemas.microsoft.com/office/powerpoint/2010/main" val="5350907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D96642B7-71B7-4C3E-9855-0D0DE388A056}" type="slidenum">
              <a:rPr kumimoji="0" lang="zh-CN" altLang="en-US" sz="1200" b="0" i="0" u="none" strike="noStrike" kern="1200" cap="none" spc="0" normalizeH="0" baseline="0" noProof="0" smtClean="0">
                <a:ln>
                  <a:noFill/>
                </a:ln>
                <a:solidFill>
                  <a:prstClr val="black"/>
                </a:solidFill>
                <a:effectLst/>
                <a:uLnTx/>
                <a:uFillTx/>
                <a:latin typeface="Calibri" pitchFamily="34" charset="0"/>
                <a:ea typeface="宋体" panose="02010600030101010101" pitchFamily="2" charset="-122"/>
                <a:cs typeface="Arial"/>
              </a:rPr>
              <a:pPr marL="0" marR="0" lvl="0" indent="0" algn="r" defTabSz="914400" rtl="0" eaLnBrk="0" fontAlgn="base" latinLnBrk="0" hangingPunct="0">
                <a:lnSpc>
                  <a:spcPct val="100000"/>
                </a:lnSpc>
                <a:spcBef>
                  <a:spcPct val="0"/>
                </a:spcBef>
                <a:spcAft>
                  <a:spcPct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Calibri" pitchFamily="34" charset="0"/>
              <a:ea typeface="宋体" panose="02010600030101010101" pitchFamily="2" charset="-122"/>
              <a:cs typeface="Arial"/>
            </a:endParaRPr>
          </a:p>
        </p:txBody>
      </p:sp>
    </p:spTree>
    <p:extLst>
      <p:ext uri="{BB962C8B-B14F-4D97-AF65-F5344CB8AC3E}">
        <p14:creationId xmlns:p14="http://schemas.microsoft.com/office/powerpoint/2010/main" val="36413937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18</a:t>
            </a:fld>
            <a:endParaRPr lang="zh-CN" altLang="en-US"/>
          </a:p>
        </p:txBody>
      </p:sp>
    </p:spTree>
    <p:extLst>
      <p:ext uri="{BB962C8B-B14F-4D97-AF65-F5344CB8AC3E}">
        <p14:creationId xmlns:p14="http://schemas.microsoft.com/office/powerpoint/2010/main" val="19715767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19</a:t>
            </a:fld>
            <a:endParaRPr lang="zh-CN" altLang="en-US"/>
          </a:p>
        </p:txBody>
      </p:sp>
    </p:spTree>
    <p:extLst>
      <p:ext uri="{BB962C8B-B14F-4D97-AF65-F5344CB8AC3E}">
        <p14:creationId xmlns:p14="http://schemas.microsoft.com/office/powerpoint/2010/main" val="3831588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2</a:t>
            </a:fld>
            <a:endParaRPr lang="zh-CN" altLang="en-US"/>
          </a:p>
        </p:txBody>
      </p:sp>
    </p:spTree>
    <p:extLst>
      <p:ext uri="{BB962C8B-B14F-4D97-AF65-F5344CB8AC3E}">
        <p14:creationId xmlns:p14="http://schemas.microsoft.com/office/powerpoint/2010/main" val="19740044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20</a:t>
            </a:fld>
            <a:endParaRPr lang="zh-CN" altLang="en-US"/>
          </a:p>
        </p:txBody>
      </p:sp>
    </p:spTree>
    <p:extLst>
      <p:ext uri="{BB962C8B-B14F-4D97-AF65-F5344CB8AC3E}">
        <p14:creationId xmlns:p14="http://schemas.microsoft.com/office/powerpoint/2010/main" val="31421103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21</a:t>
            </a:fld>
            <a:endParaRPr lang="zh-CN" altLang="en-US"/>
          </a:p>
        </p:txBody>
      </p:sp>
    </p:spTree>
    <p:extLst>
      <p:ext uri="{BB962C8B-B14F-4D97-AF65-F5344CB8AC3E}">
        <p14:creationId xmlns:p14="http://schemas.microsoft.com/office/powerpoint/2010/main" val="3761247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22</a:t>
            </a:fld>
            <a:endParaRPr lang="zh-CN" altLang="en-US"/>
          </a:p>
        </p:txBody>
      </p:sp>
    </p:spTree>
    <p:extLst>
      <p:ext uri="{BB962C8B-B14F-4D97-AF65-F5344CB8AC3E}">
        <p14:creationId xmlns:p14="http://schemas.microsoft.com/office/powerpoint/2010/main" val="41492052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23</a:t>
            </a:fld>
            <a:endParaRPr lang="zh-CN" altLang="en-US"/>
          </a:p>
        </p:txBody>
      </p:sp>
    </p:spTree>
    <p:extLst>
      <p:ext uri="{BB962C8B-B14F-4D97-AF65-F5344CB8AC3E}">
        <p14:creationId xmlns:p14="http://schemas.microsoft.com/office/powerpoint/2010/main" val="26221586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24</a:t>
            </a:fld>
            <a:endParaRPr lang="zh-CN" altLang="en-US"/>
          </a:p>
        </p:txBody>
      </p:sp>
    </p:spTree>
    <p:extLst>
      <p:ext uri="{BB962C8B-B14F-4D97-AF65-F5344CB8AC3E}">
        <p14:creationId xmlns:p14="http://schemas.microsoft.com/office/powerpoint/2010/main" val="6448751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25</a:t>
            </a:fld>
            <a:endParaRPr lang="zh-CN" altLang="en-US"/>
          </a:p>
        </p:txBody>
      </p:sp>
    </p:spTree>
    <p:extLst>
      <p:ext uri="{BB962C8B-B14F-4D97-AF65-F5344CB8AC3E}">
        <p14:creationId xmlns:p14="http://schemas.microsoft.com/office/powerpoint/2010/main" val="36822072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3</a:t>
            </a:fld>
            <a:endParaRPr lang="zh-CN" altLang="en-US"/>
          </a:p>
        </p:txBody>
      </p:sp>
    </p:spTree>
    <p:extLst>
      <p:ext uri="{BB962C8B-B14F-4D97-AF65-F5344CB8AC3E}">
        <p14:creationId xmlns:p14="http://schemas.microsoft.com/office/powerpoint/2010/main" val="1182526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4</a:t>
            </a:fld>
            <a:endParaRPr lang="zh-CN" altLang="en-US"/>
          </a:p>
        </p:txBody>
      </p:sp>
    </p:spTree>
    <p:extLst>
      <p:ext uri="{BB962C8B-B14F-4D97-AF65-F5344CB8AC3E}">
        <p14:creationId xmlns:p14="http://schemas.microsoft.com/office/powerpoint/2010/main" val="3284678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5</a:t>
            </a:fld>
            <a:endParaRPr lang="zh-CN" altLang="en-US"/>
          </a:p>
        </p:txBody>
      </p:sp>
    </p:spTree>
    <p:extLst>
      <p:ext uri="{BB962C8B-B14F-4D97-AF65-F5344CB8AC3E}">
        <p14:creationId xmlns:p14="http://schemas.microsoft.com/office/powerpoint/2010/main" val="29792784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6</a:t>
            </a:fld>
            <a:endParaRPr lang="zh-CN" altLang="en-US"/>
          </a:p>
        </p:txBody>
      </p:sp>
    </p:spTree>
    <p:extLst>
      <p:ext uri="{BB962C8B-B14F-4D97-AF65-F5344CB8AC3E}">
        <p14:creationId xmlns:p14="http://schemas.microsoft.com/office/powerpoint/2010/main" val="7730628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D96642B7-71B7-4C3E-9855-0D0DE388A056}" type="slidenum">
              <a:rPr kumimoji="0" lang="zh-CN" altLang="en-US" sz="1200" b="0" i="0" u="none" strike="noStrike" kern="1200" cap="none" spc="0" normalizeH="0" baseline="0" noProof="0" smtClean="0">
                <a:ln>
                  <a:noFill/>
                </a:ln>
                <a:solidFill>
                  <a:prstClr val="black"/>
                </a:solidFill>
                <a:effectLst/>
                <a:uLnTx/>
                <a:uFillTx/>
                <a:latin typeface="Calibri" pitchFamily="34" charset="0"/>
                <a:ea typeface="宋体" panose="02010600030101010101" pitchFamily="2" charset="-122"/>
                <a:cs typeface="Arial"/>
              </a:rPr>
              <a:pPr marL="0" marR="0" lvl="0" indent="0" algn="r" defTabSz="914400" rtl="0" eaLnBrk="0" fontAlgn="base" latinLnBrk="0" hangingPunct="0">
                <a:lnSpc>
                  <a:spcPct val="100000"/>
                </a:lnSpc>
                <a:spcBef>
                  <a:spcPct val="0"/>
                </a:spcBef>
                <a:spcAft>
                  <a:spcPct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Calibri" pitchFamily="34" charset="0"/>
              <a:ea typeface="宋体" panose="02010600030101010101" pitchFamily="2" charset="-122"/>
              <a:cs typeface="Arial"/>
            </a:endParaRPr>
          </a:p>
        </p:txBody>
      </p:sp>
    </p:spTree>
    <p:extLst>
      <p:ext uri="{BB962C8B-B14F-4D97-AF65-F5344CB8AC3E}">
        <p14:creationId xmlns:p14="http://schemas.microsoft.com/office/powerpoint/2010/main" val="3218777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8</a:t>
            </a:fld>
            <a:endParaRPr lang="zh-CN" altLang="en-US"/>
          </a:p>
        </p:txBody>
      </p:sp>
    </p:spTree>
    <p:extLst>
      <p:ext uri="{BB962C8B-B14F-4D97-AF65-F5344CB8AC3E}">
        <p14:creationId xmlns:p14="http://schemas.microsoft.com/office/powerpoint/2010/main" val="4889078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96642B7-71B7-4C3E-9855-0D0DE388A056}" type="slidenum">
              <a:rPr lang="zh-CN" altLang="en-US" smtClean="0"/>
              <a:t>9</a:t>
            </a:fld>
            <a:endParaRPr lang="zh-CN" altLang="en-US"/>
          </a:p>
        </p:txBody>
      </p:sp>
    </p:spTree>
    <p:extLst>
      <p:ext uri="{BB962C8B-B14F-4D97-AF65-F5344CB8AC3E}">
        <p14:creationId xmlns:p14="http://schemas.microsoft.com/office/powerpoint/2010/main" val="4269943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pPr>
              <a:defRPr/>
            </a:pPr>
            <a:fld id="{57C86F7A-4C13-4512-9546-7A2E13DD49E4}" type="datetimeFigureOut">
              <a:rPr lang="zh-CN" altLang="en-US"/>
              <a:pPr>
                <a:defRPr/>
              </a:pPr>
              <a:t>2023-06-08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46D5BE2B-728A-4539-B86A-F2CEE53DE51F}" type="slidenum">
              <a:rPr lang="zh-CN" altLang="en-US"/>
              <a:t>‹#›</a:t>
            </a:fld>
            <a:endParaRPr lang="zh-CN" altLang="en-US"/>
          </a:p>
        </p:txBody>
      </p:sp>
    </p:spTree>
    <p:extLst>
      <p:ext uri="{BB962C8B-B14F-4D97-AF65-F5344CB8AC3E}">
        <p14:creationId xmlns:p14="http://schemas.microsoft.com/office/powerpoint/2010/main" val="829841397"/>
      </p:ext>
    </p:extLst>
  </p:cSld>
  <p:clrMapOvr>
    <a:masterClrMapping/>
  </p:clrMapOvr>
  <p:transition spd="slow" advTm="2000">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9C852424-72F4-440E-8E03-587598E5B119}" type="datetimeFigureOut">
              <a:rPr lang="zh-CN" altLang="en-US"/>
              <a:pPr>
                <a:defRPr/>
              </a:pPr>
              <a:t>2023-06-08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07DF9EC1-C088-4DAC-AB69-D10F40584BD3}" type="slidenum">
              <a:rPr lang="zh-CN" altLang="en-US"/>
              <a:t>‹#›</a:t>
            </a:fld>
            <a:endParaRPr lang="zh-CN" altLang="en-US"/>
          </a:p>
        </p:txBody>
      </p:sp>
    </p:spTree>
    <p:extLst>
      <p:ext uri="{BB962C8B-B14F-4D97-AF65-F5344CB8AC3E}">
        <p14:creationId xmlns:p14="http://schemas.microsoft.com/office/powerpoint/2010/main" val="1495540210"/>
      </p:ext>
    </p:extLst>
  </p:cSld>
  <p:clrMapOvr>
    <a:masterClrMapping/>
  </p:clrMapOvr>
  <p:transition spd="slow" advTm="2000">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5F9EF9C9-4C84-4072-AFAA-D241A8D58A51}" type="datetimeFigureOut">
              <a:rPr lang="zh-CN" altLang="en-US"/>
              <a:pPr>
                <a:defRPr/>
              </a:pPr>
              <a:t>2023-06-08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E90597D9-2D04-4C83-915B-79D3B5D496F9}" type="slidenum">
              <a:rPr lang="zh-CN" altLang="en-US"/>
              <a:t>‹#›</a:t>
            </a:fld>
            <a:endParaRPr lang="zh-CN" altLang="en-US"/>
          </a:p>
        </p:txBody>
      </p:sp>
    </p:spTree>
    <p:extLst>
      <p:ext uri="{BB962C8B-B14F-4D97-AF65-F5344CB8AC3E}">
        <p14:creationId xmlns:p14="http://schemas.microsoft.com/office/powerpoint/2010/main" val="2379161358"/>
      </p:ext>
    </p:extLst>
  </p:cSld>
  <p:clrMapOvr>
    <a:masterClrMapping/>
  </p:clrMapOvr>
  <p:transition spd="slow" advTm="2000">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C928C279-DE8B-468B-BC28-587297351CC5}" type="datetimeFigureOut">
              <a:rPr lang="zh-CN" altLang="en-US"/>
              <a:pPr>
                <a:defRPr/>
              </a:pPr>
              <a:t>2023-06-08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D58769B-FD91-4354-84DF-C542D236D279}" type="slidenum">
              <a:rPr lang="zh-CN" altLang="en-US"/>
              <a:t>‹#›</a:t>
            </a:fld>
            <a:endParaRPr lang="zh-CN" altLang="en-US"/>
          </a:p>
        </p:txBody>
      </p:sp>
    </p:spTree>
    <p:extLst>
      <p:ext uri="{BB962C8B-B14F-4D97-AF65-F5344CB8AC3E}">
        <p14:creationId xmlns:p14="http://schemas.microsoft.com/office/powerpoint/2010/main" val="1115165697"/>
      </p:ext>
    </p:extLst>
  </p:cSld>
  <p:clrMapOvr>
    <a:masterClrMapping/>
  </p:clrMapOvr>
  <p:transition spd="slow" advTm="2000">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E649DB7B-3909-433D-9621-020AC3631DB6}" type="datetimeFigureOut">
              <a:rPr lang="zh-CN" altLang="en-US"/>
              <a:pPr>
                <a:defRPr/>
              </a:pPr>
              <a:t>2023-06-08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CC02487E-DA75-40AD-AFB9-B7E667800914}" type="slidenum">
              <a:rPr lang="zh-CN" altLang="en-US"/>
              <a:t>‹#›</a:t>
            </a:fld>
            <a:endParaRPr lang="zh-CN" altLang="en-US"/>
          </a:p>
        </p:txBody>
      </p:sp>
    </p:spTree>
    <p:extLst>
      <p:ext uri="{BB962C8B-B14F-4D97-AF65-F5344CB8AC3E}">
        <p14:creationId xmlns:p14="http://schemas.microsoft.com/office/powerpoint/2010/main" val="2941427996"/>
      </p:ext>
    </p:extLst>
  </p:cSld>
  <p:clrMapOvr>
    <a:masterClrMapping/>
  </p:clrMapOvr>
  <p:transition spd="slow" advTm="2000">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357891DE-9EFB-436C-8098-DA346D61F734}" type="datetimeFigureOut">
              <a:rPr lang="zh-CN" altLang="en-US"/>
              <a:pPr>
                <a:defRPr/>
              </a:pPr>
              <a:t>2023-06-08</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C9019AB3-A56A-40DC-B315-4C9AF1D9AEF0}" type="slidenum">
              <a:rPr lang="zh-CN" altLang="en-US"/>
              <a:t>‹#›</a:t>
            </a:fld>
            <a:endParaRPr lang="zh-CN" altLang="en-US"/>
          </a:p>
        </p:txBody>
      </p:sp>
    </p:spTree>
    <p:extLst>
      <p:ext uri="{BB962C8B-B14F-4D97-AF65-F5344CB8AC3E}">
        <p14:creationId xmlns:p14="http://schemas.microsoft.com/office/powerpoint/2010/main" val="4257991295"/>
      </p:ext>
    </p:extLst>
  </p:cSld>
  <p:clrMapOvr>
    <a:masterClrMapping/>
  </p:clrMapOvr>
  <p:transition spd="slow" advTm="2000">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2588A4FD-48AA-4EB3-ADAB-90805DF574A9}" type="datetimeFigureOut">
              <a:rPr lang="zh-CN" altLang="en-US"/>
              <a:pPr>
                <a:defRPr/>
              </a:pPr>
              <a:t>2023-06-08</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fld id="{0219823B-989B-4FE0-A31C-A45838B716C6}" type="slidenum">
              <a:rPr lang="zh-CN" altLang="en-US"/>
              <a:t>‹#›</a:t>
            </a:fld>
            <a:endParaRPr lang="zh-CN" altLang="en-US"/>
          </a:p>
        </p:txBody>
      </p:sp>
    </p:spTree>
    <p:extLst>
      <p:ext uri="{BB962C8B-B14F-4D97-AF65-F5344CB8AC3E}">
        <p14:creationId xmlns:p14="http://schemas.microsoft.com/office/powerpoint/2010/main" val="169668870"/>
      </p:ext>
    </p:extLst>
  </p:cSld>
  <p:clrMapOvr>
    <a:masterClrMapping/>
  </p:clrMapOvr>
  <p:transition spd="slow" advTm="2000">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BCC83F5B-15CF-41AD-AAF7-C365C83FF08D}" type="datetimeFigureOut">
              <a:rPr lang="zh-CN" altLang="en-US"/>
              <a:pPr>
                <a:defRPr/>
              </a:pPr>
              <a:t>2023-06-08</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fld id="{687C2566-FD93-41C5-8007-9C6D9D8DF86C}" type="slidenum">
              <a:rPr lang="zh-CN" altLang="en-US"/>
              <a:t>‹#›</a:t>
            </a:fld>
            <a:endParaRPr lang="zh-CN" altLang="en-US"/>
          </a:p>
        </p:txBody>
      </p:sp>
    </p:spTree>
    <p:extLst>
      <p:ext uri="{BB962C8B-B14F-4D97-AF65-F5344CB8AC3E}">
        <p14:creationId xmlns:p14="http://schemas.microsoft.com/office/powerpoint/2010/main" val="1422012447"/>
      </p:ext>
    </p:extLst>
  </p:cSld>
  <p:clrMapOvr>
    <a:masterClrMapping/>
  </p:clrMapOvr>
  <p:transition spd="slow" advTm="2000">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17F8473D-2D84-413D-97BD-015ADE628A5A}" type="datetimeFigureOut">
              <a:rPr lang="zh-CN" altLang="en-US"/>
              <a:pPr>
                <a:defRPr/>
              </a:pPr>
              <a:t>2023-06-08</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fld id="{9D55DC8D-C4F0-4F0D-B826-92573808DA56}" type="slidenum">
              <a:rPr lang="zh-CN" altLang="en-US"/>
              <a:t>‹#›</a:t>
            </a:fld>
            <a:endParaRPr lang="zh-CN" altLang="en-US"/>
          </a:p>
        </p:txBody>
      </p:sp>
    </p:spTree>
    <p:extLst>
      <p:ext uri="{BB962C8B-B14F-4D97-AF65-F5344CB8AC3E}">
        <p14:creationId xmlns:p14="http://schemas.microsoft.com/office/powerpoint/2010/main" val="2505616113"/>
      </p:ext>
    </p:extLst>
  </p:cSld>
  <p:clrMapOvr>
    <a:masterClrMapping/>
  </p:clrMapOvr>
  <p:transition spd="slow" advTm="2000">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FCFA7D9F-B4F6-4B7D-8D30-9FDE43AA2DD2}" type="datetimeFigureOut">
              <a:rPr lang="zh-CN" altLang="en-US"/>
              <a:pPr>
                <a:defRPr/>
              </a:pPr>
              <a:t>2023-06-08</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CCB07F97-2FC2-4714-850C-6700199D6194}" type="slidenum">
              <a:rPr lang="zh-CN" altLang="en-US"/>
              <a:t>‹#›</a:t>
            </a:fld>
            <a:endParaRPr lang="zh-CN" altLang="en-US"/>
          </a:p>
        </p:txBody>
      </p:sp>
    </p:spTree>
    <p:extLst>
      <p:ext uri="{BB962C8B-B14F-4D97-AF65-F5344CB8AC3E}">
        <p14:creationId xmlns:p14="http://schemas.microsoft.com/office/powerpoint/2010/main" val="2152225100"/>
      </p:ext>
    </p:extLst>
  </p:cSld>
  <p:clrMapOvr>
    <a:masterClrMapping/>
  </p:clrMapOvr>
  <p:transition spd="slow" advTm="2000">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5DAE2CA6-8D79-400E-AD1E-56E3E0DA2BAA}" type="datetimeFigureOut">
              <a:rPr lang="zh-CN" altLang="en-US"/>
              <a:pPr>
                <a:defRPr/>
              </a:pPr>
              <a:t>2023-06-08</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84D9D1E1-5454-45C3-93DA-86C3DA9ECB48}" type="slidenum">
              <a:rPr lang="zh-CN" altLang="en-US"/>
              <a:t>‹#›</a:t>
            </a:fld>
            <a:endParaRPr lang="zh-CN" altLang="en-US"/>
          </a:p>
        </p:txBody>
      </p:sp>
    </p:spTree>
    <p:extLst>
      <p:ext uri="{BB962C8B-B14F-4D97-AF65-F5344CB8AC3E}">
        <p14:creationId xmlns:p14="http://schemas.microsoft.com/office/powerpoint/2010/main" val="1794925064"/>
      </p:ext>
    </p:extLst>
  </p:cSld>
  <p:clrMapOvr>
    <a:masterClrMapping/>
  </p:clrMapOvr>
  <p:transition spd="slow" advTm="2000">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ct val="0"/>
              </a:spcBef>
              <a:spcAft>
                <a:spcPct val="0"/>
              </a:spcAft>
              <a:defRPr sz="1200">
                <a:solidFill>
                  <a:schemeClr val="tx1">
                    <a:tint val="75000"/>
                  </a:schemeClr>
                </a:solidFill>
                <a:latin typeface="+mn-lt"/>
                <a:ea typeface="+mn-ea"/>
              </a:defRPr>
            </a:lvl1pPr>
          </a:lstStyle>
          <a:p>
            <a:pPr>
              <a:defRPr/>
            </a:pPr>
            <a:fld id="{583BA994-DBC0-4389-9AC3-50B67B3923E1}" type="datetimeFigureOut">
              <a:rPr lang="zh-CN" altLang="en-US"/>
              <a:pPr>
                <a:defRPr/>
              </a:pPr>
              <a:t>2023-06-08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ct val="0"/>
              </a:spcBef>
              <a:spcAft>
                <a:spcPct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fld id="{DA430D88-0AE5-4EDA-BDD3-1B97B5FCD56A}"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advTm="2000">
    <p:wip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2.jpg"/><Relationship Id="rId5" Type="http://schemas.openxmlformats.org/officeDocument/2006/relationships/image" Target="../media/image10.emf"/><Relationship Id="rId4" Type="http://schemas.openxmlformats.org/officeDocument/2006/relationships/package" Target="../embeddings/Microsoft_Visio_Drawing.vsdx"/></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kv"/><Relationship Id="rId1" Type="http://schemas.microsoft.com/office/2007/relationships/media" Target="../media/media1.mkv"/><Relationship Id="rId6" Type="http://schemas.openxmlformats.org/officeDocument/2006/relationships/image" Target="../media/image2.jpg"/><Relationship Id="rId5" Type="http://schemas.openxmlformats.org/officeDocument/2006/relationships/image" Target="../media/image1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kv"/><Relationship Id="rId1" Type="http://schemas.microsoft.com/office/2007/relationships/media" Target="../media/media2.mkv"/><Relationship Id="rId6" Type="http://schemas.openxmlformats.org/officeDocument/2006/relationships/image" Target="../media/image2.jpg"/><Relationship Id="rId5" Type="http://schemas.openxmlformats.org/officeDocument/2006/relationships/image" Target="../media/image14.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2.jpg"/><Relationship Id="rId5" Type="http://schemas.openxmlformats.org/officeDocument/2006/relationships/image" Target="../media/image15.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4.emf"/></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68169" y="2861058"/>
            <a:ext cx="11855662" cy="584775"/>
          </a:xfrm>
          <a:prstGeom prst="rect">
            <a:avLst/>
          </a:prstGeom>
          <a:noFill/>
        </p:spPr>
        <p:txBody>
          <a:bodyPr wrap="square">
            <a:spAutoFit/>
          </a:bodyPr>
          <a:lstStyle/>
          <a:p>
            <a:pPr algn="ctr" eaLnBrk="1" fontAlgn="auto" hangingPunct="1">
              <a:spcBef>
                <a:spcPct val="0"/>
              </a:spcBef>
              <a:spcAft>
                <a:spcPct val="0"/>
              </a:spcAft>
              <a:defRPr/>
            </a:pPr>
            <a:r>
              <a:rPr lang="zh-CN" altLang="en-US" sz="3200" b="1" spc="300" dirty="0">
                <a:solidFill>
                  <a:srgbClr val="044875"/>
                </a:solidFill>
                <a:latin typeface="微软雅黑" panose="020B0503020204020204" pitchFamily="34" charset="-122"/>
                <a:ea typeface="微软雅黑" panose="020B0503020204020204" pitchFamily="34" charset="-122"/>
              </a:rPr>
              <a:t>基于</a:t>
            </a:r>
            <a:r>
              <a:rPr lang="en-US" altLang="zh-CN" sz="3200" b="1" spc="300" dirty="0">
                <a:solidFill>
                  <a:srgbClr val="044875"/>
                </a:solidFill>
                <a:latin typeface="微软雅黑" panose="020B0503020204020204" pitchFamily="34" charset="-122"/>
                <a:ea typeface="微软雅黑" panose="020B0503020204020204" pitchFamily="34" charset="-122"/>
              </a:rPr>
              <a:t>ORB</a:t>
            </a:r>
            <a:r>
              <a:rPr lang="zh-CN" altLang="en-US" sz="3200" b="1" spc="300" dirty="0">
                <a:solidFill>
                  <a:srgbClr val="044875"/>
                </a:solidFill>
                <a:latin typeface="微软雅黑" panose="020B0503020204020204" pitchFamily="34" charset="-122"/>
                <a:ea typeface="微软雅黑" panose="020B0503020204020204" pitchFamily="34" charset="-122"/>
              </a:rPr>
              <a:t>特征的视觉定位与建图系统设计</a:t>
            </a:r>
          </a:p>
        </p:txBody>
      </p:sp>
      <p:grpSp>
        <p:nvGrpSpPr>
          <p:cNvPr id="59" name="组合 58"/>
          <p:cNvGrpSpPr/>
          <p:nvPr/>
        </p:nvGrpSpPr>
        <p:grpSpPr>
          <a:xfrm>
            <a:off x="4154488" y="3452813"/>
            <a:ext cx="3846512" cy="361950"/>
            <a:chOff x="4154888" y="3453573"/>
            <a:chExt cx="3846874" cy="361046"/>
          </a:xfrm>
        </p:grpSpPr>
        <p:cxnSp>
          <p:nvCxnSpPr>
            <p:cNvPr id="21" name="直接连接符 20"/>
            <p:cNvCxnSpPr/>
            <p:nvPr/>
          </p:nvCxnSpPr>
          <p:spPr>
            <a:xfrm>
              <a:off x="4154888" y="3453573"/>
              <a:ext cx="3846874" cy="0"/>
            </a:xfrm>
            <a:prstGeom prst="line">
              <a:avLst/>
            </a:prstGeom>
            <a:ln w="25400">
              <a:solidFill>
                <a:srgbClr val="044875"/>
              </a:solidFill>
            </a:ln>
          </p:spPr>
          <p:style>
            <a:lnRef idx="1">
              <a:schemeClr val="accent1"/>
            </a:lnRef>
            <a:fillRef idx="0">
              <a:schemeClr val="accent1"/>
            </a:fillRef>
            <a:effectRef idx="0">
              <a:schemeClr val="accent1"/>
            </a:effectRef>
            <a:fontRef idx="minor">
              <a:schemeClr val="tx1"/>
            </a:fontRef>
          </p:style>
        </p:cxnSp>
        <p:sp>
          <p:nvSpPr>
            <p:cNvPr id="28" name="等腰三角形 27"/>
            <p:cNvSpPr/>
            <p:nvPr/>
          </p:nvSpPr>
          <p:spPr>
            <a:xfrm flipV="1">
              <a:off x="5872725" y="3459907"/>
              <a:ext cx="411201" cy="354712"/>
            </a:xfrm>
            <a:prstGeom prst="triangle">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sp>
        <p:nvSpPr>
          <p:cNvPr id="22" name="文本框 21"/>
          <p:cNvSpPr txBox="1">
            <a:spLocks noChangeArrowheads="1"/>
          </p:cNvSpPr>
          <p:nvPr/>
        </p:nvSpPr>
        <p:spPr bwMode="auto">
          <a:xfrm>
            <a:off x="4561683" y="3942925"/>
            <a:ext cx="296703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2000" dirty="0">
                <a:solidFill>
                  <a:srgbClr val="044875"/>
                </a:solidFill>
                <a:latin typeface="微软雅黑" panose="020B0503020204020204" pitchFamily="34" charset="-122"/>
                <a:ea typeface="微软雅黑" panose="020B0503020204020204" pitchFamily="34" charset="-122"/>
              </a:rPr>
              <a:t>答辩人：唐杨洋</a:t>
            </a:r>
          </a:p>
        </p:txBody>
      </p:sp>
      <p:sp>
        <p:nvSpPr>
          <p:cNvPr id="26" name="文本框 25"/>
          <p:cNvSpPr txBox="1">
            <a:spLocks noChangeArrowheads="1"/>
          </p:cNvSpPr>
          <p:nvPr/>
        </p:nvSpPr>
        <p:spPr bwMode="auto">
          <a:xfrm>
            <a:off x="2099470" y="3932238"/>
            <a:ext cx="256381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2000" dirty="0">
                <a:solidFill>
                  <a:srgbClr val="044875"/>
                </a:solidFill>
                <a:latin typeface="微软雅黑" panose="020B0503020204020204" pitchFamily="34" charset="-122"/>
                <a:ea typeface="微软雅黑" panose="020B0503020204020204" pitchFamily="34" charset="-122"/>
              </a:rPr>
              <a:t>导师：何立兰</a:t>
            </a:r>
          </a:p>
        </p:txBody>
      </p:sp>
      <p:sp>
        <p:nvSpPr>
          <p:cNvPr id="29" name="文本框 28"/>
          <p:cNvSpPr txBox="1">
            <a:spLocks noChangeArrowheads="1"/>
          </p:cNvSpPr>
          <p:nvPr/>
        </p:nvSpPr>
        <p:spPr bwMode="auto">
          <a:xfrm>
            <a:off x="7321369" y="3932238"/>
            <a:ext cx="25654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2000" dirty="0">
                <a:solidFill>
                  <a:srgbClr val="044875"/>
                </a:solidFill>
                <a:latin typeface="微软雅黑" panose="020B0503020204020204" pitchFamily="34" charset="-122"/>
                <a:ea typeface="微软雅黑" panose="020B0503020204020204" pitchFamily="34" charset="-122"/>
              </a:rPr>
              <a:t>专业：通信工程</a:t>
            </a:r>
          </a:p>
        </p:txBody>
      </p:sp>
      <p:sp>
        <p:nvSpPr>
          <p:cNvPr id="9" name="矩形 8"/>
          <p:cNvSpPr/>
          <p:nvPr/>
        </p:nvSpPr>
        <p:spPr>
          <a:xfrm>
            <a:off x="1600200" y="2257425"/>
            <a:ext cx="8956675" cy="2382838"/>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43" name="组合 42"/>
          <p:cNvGrpSpPr/>
          <p:nvPr/>
        </p:nvGrpSpPr>
        <p:grpSpPr>
          <a:xfrm>
            <a:off x="10290175" y="4325938"/>
            <a:ext cx="1109663" cy="1130300"/>
            <a:chOff x="2666985" y="682103"/>
            <a:chExt cx="1109138" cy="1131217"/>
          </a:xfrm>
        </p:grpSpPr>
        <p:sp>
          <p:nvSpPr>
            <p:cNvPr id="40" name="矩形 39"/>
            <p:cNvSpPr/>
            <p:nvPr/>
          </p:nvSpPr>
          <p:spPr>
            <a:xfrm>
              <a:off x="2841527" y="858458"/>
              <a:ext cx="769574" cy="768973"/>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1" name="矩形 40"/>
            <p:cNvSpPr/>
            <p:nvPr/>
          </p:nvSpPr>
          <p:spPr>
            <a:xfrm>
              <a:off x="2666985" y="682103"/>
              <a:ext cx="558536" cy="55925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2" name="矩形 41"/>
            <p:cNvSpPr/>
            <p:nvPr/>
          </p:nvSpPr>
          <p:spPr>
            <a:xfrm>
              <a:off x="3217587" y="1254067"/>
              <a:ext cx="558536" cy="55925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grpSp>
        <p:nvGrpSpPr>
          <p:cNvPr id="44" name="组合 43"/>
          <p:cNvGrpSpPr/>
          <p:nvPr/>
        </p:nvGrpSpPr>
        <p:grpSpPr>
          <a:xfrm>
            <a:off x="792163" y="1462088"/>
            <a:ext cx="1109662" cy="1131887"/>
            <a:chOff x="2666985" y="682103"/>
            <a:chExt cx="1109138" cy="1131217"/>
          </a:xfrm>
        </p:grpSpPr>
        <p:sp>
          <p:nvSpPr>
            <p:cNvPr id="45" name="矩形 44"/>
            <p:cNvSpPr/>
            <p:nvPr/>
          </p:nvSpPr>
          <p:spPr>
            <a:xfrm>
              <a:off x="2841528" y="858211"/>
              <a:ext cx="769573" cy="76948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6" name="矩形 45"/>
            <p:cNvSpPr/>
            <p:nvPr/>
          </p:nvSpPr>
          <p:spPr>
            <a:xfrm>
              <a:off x="2666985" y="682103"/>
              <a:ext cx="558536" cy="55846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7" name="矩形 46"/>
            <p:cNvSpPr/>
            <p:nvPr/>
          </p:nvSpPr>
          <p:spPr>
            <a:xfrm>
              <a:off x="3217587" y="1254851"/>
              <a:ext cx="558536" cy="55846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sp>
        <p:nvSpPr>
          <p:cNvPr id="49" name="矩形 48"/>
          <p:cNvSpPr/>
          <p:nvPr/>
        </p:nvSpPr>
        <p:spPr>
          <a:xfrm>
            <a:off x="0" y="-12700"/>
            <a:ext cx="12192000" cy="373063"/>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53" name="矩形 52"/>
          <p:cNvSpPr/>
          <p:nvPr/>
        </p:nvSpPr>
        <p:spPr>
          <a:xfrm>
            <a:off x="11566525" y="6523038"/>
            <a:ext cx="625475"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54" name="矩形 53"/>
          <p:cNvSpPr/>
          <p:nvPr/>
        </p:nvSpPr>
        <p:spPr>
          <a:xfrm>
            <a:off x="0" y="6523038"/>
            <a:ext cx="10439400"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55" name="文本框 54"/>
          <p:cNvSpPr txBox="1">
            <a:spLocks noChangeArrowheads="1"/>
          </p:cNvSpPr>
          <p:nvPr/>
        </p:nvSpPr>
        <p:spPr bwMode="auto">
          <a:xfrm>
            <a:off x="10264775" y="651986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3094724" y="1908154"/>
            <a:ext cx="5967202" cy="584775"/>
          </a:xfrm>
          <a:prstGeom prst="rect">
            <a:avLst/>
          </a:prstGeom>
          <a:blipFill dpi="0" rotWithShape="1">
            <a:blip r:embed="rId3"/>
            <a:stretch>
              <a:fillRect t="-45000"/>
            </a:stretch>
          </a:blipFill>
        </p:spPr>
        <p:txBody>
          <a:bodyPr>
            <a:spAutoFit/>
          </a:bodyPr>
          <a:lstStyle/>
          <a:p>
            <a:pPr algn="ctr" eaLnBrk="1" fontAlgn="auto" hangingPunct="1">
              <a:spcBef>
                <a:spcPct val="0"/>
              </a:spcBef>
              <a:spcAft>
                <a:spcPct val="0"/>
              </a:spcAft>
              <a:defRPr/>
            </a:pPr>
            <a:r>
              <a:rPr lang="en-US" altLang="zh-CN" sz="3200" dirty="0">
                <a:solidFill>
                  <a:srgbClr val="044875"/>
                </a:solidFill>
                <a:latin typeface="+mj-lt"/>
                <a:ea typeface="+mn-ea"/>
              </a:rPr>
              <a:t>MY TITLE</a:t>
            </a:r>
            <a:endParaRPr lang="zh-CN" altLang="en-US" sz="3200" dirty="0">
              <a:solidFill>
                <a:srgbClr val="044875"/>
              </a:solidFill>
              <a:latin typeface="+mj-lt"/>
              <a:ea typeface="+mn-ea"/>
            </a:endParaRPr>
          </a:p>
        </p:txBody>
      </p:sp>
      <p:pic>
        <p:nvPicPr>
          <p:cNvPr id="2" name="图片 1">
            <a:extLst>
              <a:ext uri="{FF2B5EF4-FFF2-40B4-BE49-F238E27FC236}">
                <a16:creationId xmlns:a16="http://schemas.microsoft.com/office/drawing/2014/main" id="{8D6D1BA7-DCF3-331A-F33E-181249E1545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3" name="图片 2">
            <a:extLst>
              <a:ext uri="{FF2B5EF4-FFF2-40B4-BE49-F238E27FC236}">
                <a16:creationId xmlns:a16="http://schemas.microsoft.com/office/drawing/2014/main" id="{21477F2C-4061-A297-A0DE-F260079D3A1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1" name="矩形 10"/>
          <p:cNvSpPr/>
          <p:nvPr/>
        </p:nvSpPr>
        <p:spPr>
          <a:xfrm>
            <a:off x="3482975" y="254000"/>
            <a:ext cx="8709025"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grpSp>
        <p:nvGrpSpPr>
          <p:cNvPr id="12" name="组合 11"/>
          <p:cNvGrpSpPr/>
          <p:nvPr/>
        </p:nvGrpSpPr>
        <p:grpSpPr>
          <a:xfrm>
            <a:off x="550863" y="82550"/>
            <a:ext cx="3381375" cy="585788"/>
            <a:chOff x="551544" y="82976"/>
            <a:chExt cx="3380742" cy="584775"/>
          </a:xfrm>
        </p:grpSpPr>
        <p:sp>
          <p:nvSpPr>
            <p:cNvPr id="11338" name="文本框 12"/>
            <p:cNvSpPr txBox="1">
              <a:spLocks noChangeArrowheads="1"/>
            </p:cNvSpPr>
            <p:nvPr/>
          </p:nvSpPr>
          <p:spPr bwMode="auto">
            <a:xfrm>
              <a:off x="640446"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0" i="0" u="none" strike="noStrike" kern="1200" cap="none" spc="0" normalizeH="0" baseline="0" noProof="0" dirty="0">
                  <a:ln>
                    <a:noFill/>
                  </a:ln>
                  <a:solidFill>
                    <a:srgbClr val="044875"/>
                  </a:solidFill>
                  <a:effectLst/>
                  <a:uLnTx/>
                  <a:uFillTx/>
                  <a:latin typeface="微软雅黑" panose="020B0503020204020204" pitchFamily="34" charset="-122"/>
                  <a:ea typeface="微软雅黑" panose="020B0503020204020204" pitchFamily="34" charset="-122"/>
                  <a:cs typeface="Arial"/>
                </a:rPr>
                <a:t>项目原理分析</a:t>
              </a:r>
            </a:p>
          </p:txBody>
        </p:sp>
        <p:sp>
          <p:nvSpPr>
            <p:cNvPr id="14" name="文本框 13"/>
            <p:cNvSpPr txBox="1"/>
            <p:nvPr/>
          </p:nvSpPr>
          <p:spPr>
            <a:xfrm>
              <a:off x="551544" y="82976"/>
              <a:ext cx="723764" cy="584775"/>
            </a:xfrm>
            <a:prstGeom prst="rect">
              <a:avLst/>
            </a:prstGeom>
            <a:noFill/>
          </p:spPr>
          <p:txBody>
            <a:bodyPr>
              <a:spAutoFit/>
            </a:bodyPr>
            <a:lstStyle/>
            <a:p>
              <a:pPr marL="0" marR="0" lvl="0" indent="0" algn="ctr" defTabSz="914400" rtl="0" eaLnBrk="1" fontAlgn="auto"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rPr>
                <a:t>03</a:t>
              </a:r>
              <a:endParaRPr kumimoji="0" lang="zh-CN" altLang="en-US"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rPr>
              <a:t>LOGO</a:t>
            </a:r>
            <a:endParaRPr kumimoji="0" lang="zh-CN" altLang="en-US"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endParaRPr>
          </a:p>
        </p:txBody>
      </p:sp>
      <p:grpSp>
        <p:nvGrpSpPr>
          <p:cNvPr id="5" name="组合 4"/>
          <p:cNvGrpSpPr/>
          <p:nvPr/>
        </p:nvGrpSpPr>
        <p:grpSpPr>
          <a:xfrm>
            <a:off x="146050" y="1195388"/>
            <a:ext cx="2957513" cy="4838700"/>
            <a:chOff x="146663" y="1194708"/>
            <a:chExt cx="2956560" cy="4838700"/>
          </a:xfrm>
        </p:grpSpPr>
        <p:grpSp>
          <p:nvGrpSpPr>
            <p:cNvPr id="11332" name="组合 8"/>
            <p:cNvGrpSpPr/>
            <p:nvPr/>
          </p:nvGrpSpPr>
          <p:grpSpPr>
            <a:xfrm>
              <a:off x="146663" y="1194708"/>
              <a:ext cx="2956560" cy="4838700"/>
              <a:chOff x="146663" y="1194708"/>
              <a:chExt cx="2956560" cy="4838700"/>
            </a:xfrm>
          </p:grpSpPr>
          <p:grpSp>
            <p:nvGrpSpPr>
              <p:cNvPr id="11334" name="组合 3"/>
              <p:cNvGrpSpPr/>
              <p:nvPr/>
            </p:nvGrpSpPr>
            <p:grpSpPr>
              <a:xfrm>
                <a:off x="146663" y="1194708"/>
                <a:ext cx="2956560" cy="4838700"/>
                <a:chOff x="304800" y="1466850"/>
                <a:chExt cx="2705100" cy="4838700"/>
              </a:xfrm>
            </p:grpSpPr>
            <p:sp>
              <p:nvSpPr>
                <p:cNvPr id="2" name="矩形 1"/>
                <p:cNvSpPr/>
                <p:nvPr/>
              </p:nvSpPr>
              <p:spPr>
                <a:xfrm>
                  <a:off x="304800" y="1466850"/>
                  <a:ext cx="2705100" cy="70485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8" name="矩形 17"/>
                <p:cNvSpPr/>
                <p:nvPr/>
              </p:nvSpPr>
              <p:spPr>
                <a:xfrm>
                  <a:off x="304800" y="2171700"/>
                  <a:ext cx="2705100" cy="413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Arial"/>
                  </a:endParaRPr>
                </a:p>
              </p:txBody>
            </p:sp>
          </p:grpSp>
          <p:sp>
            <p:nvSpPr>
              <p:cNvPr id="19" name="矩形 18"/>
              <p:cNvSpPr/>
              <p:nvPr/>
            </p:nvSpPr>
            <p:spPr>
              <a:xfrm>
                <a:off x="146663" y="5804808"/>
                <a:ext cx="2956560" cy="22860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grpSp>
        <p:sp>
          <p:nvSpPr>
            <p:cNvPr id="11333" name="文本框 2"/>
            <p:cNvSpPr txBox="1">
              <a:spLocks noChangeArrowheads="1"/>
            </p:cNvSpPr>
            <p:nvPr/>
          </p:nvSpPr>
          <p:spPr bwMode="auto">
            <a:xfrm>
              <a:off x="272393" y="1316300"/>
              <a:ext cx="2705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400" b="0" i="0" u="none" strike="noStrike" kern="1200" cap="none" spc="0" normalizeH="0" baseline="0" noProof="0" dirty="0">
                  <a:ln>
                    <a:noFill/>
                  </a:ln>
                  <a:solidFill>
                    <a:prstClr val="white"/>
                  </a:solidFill>
                  <a:effectLst/>
                  <a:uLnTx/>
                  <a:uFillTx/>
                  <a:latin typeface="Calibri" pitchFamily="34" charset="0"/>
                  <a:ea typeface="宋体" panose="02010600030101010101" pitchFamily="2" charset="-122"/>
                  <a:cs typeface="Arial"/>
                </a:rPr>
                <a:t>Tracking</a:t>
              </a:r>
              <a:endParaRPr kumimoji="0" lang="zh-CN" altLang="en-US" sz="2400" b="0" i="0" u="none" strike="noStrike" kern="1200" cap="none" spc="0" normalizeH="0" baseline="0" noProof="0" dirty="0">
                <a:ln>
                  <a:noFill/>
                </a:ln>
                <a:solidFill>
                  <a:prstClr val="white"/>
                </a:solidFill>
                <a:effectLst/>
                <a:uLnTx/>
                <a:uFillTx/>
                <a:latin typeface="Calibri" pitchFamily="34" charset="0"/>
                <a:ea typeface="宋体" panose="02010600030101010101" pitchFamily="2" charset="-122"/>
                <a:cs typeface="Arial"/>
              </a:endParaRPr>
            </a:p>
          </p:txBody>
        </p:sp>
      </p:grpSp>
      <p:sp>
        <p:nvSpPr>
          <p:cNvPr id="23" name="矩形 22"/>
          <p:cNvSpPr/>
          <p:nvPr/>
        </p:nvSpPr>
        <p:spPr>
          <a:xfrm>
            <a:off x="82550" y="2124075"/>
            <a:ext cx="2944813" cy="1938992"/>
          </a:xfrm>
          <a:prstGeom prst="rect">
            <a:avLst/>
          </a:prstGeom>
        </p:spPr>
        <p:txBody>
          <a:bodyPr>
            <a:spAutoFit/>
          </a:bodyPr>
          <a:lstStyle/>
          <a:p>
            <a:pPr marL="285750" marR="0" lvl="0" indent="-285750" algn="l" defTabSz="914400" rtl="0" eaLnBrk="1" fontAlgn="auto" latinLnBrk="0" hangingPunct="1">
              <a:lnSpc>
                <a:spcPts val="1800"/>
              </a:lnSpc>
              <a:spcBef>
                <a:spcPct val="0"/>
              </a:spcBef>
              <a:spcAft>
                <a:spcPct val="0"/>
              </a:spcAft>
              <a:buClrTx/>
              <a:buSzTx/>
              <a:buFont typeface="Wingdings" panose="05000000000000000000" pitchFamily="2" charset="2"/>
              <a:buChar char="Ø"/>
              <a:tabLst/>
              <a:defRPr/>
            </a:pPr>
            <a:r>
              <a:rPr kumimoji="0" lang="zh-CN" altLang="zh-CN" sz="1600" b="0" i="0" u="none" strike="noStrike" kern="1200" cap="none" spc="0" normalizeH="0" baseline="0" noProof="0" dirty="0">
                <a:ln>
                  <a:noFill/>
                </a:ln>
                <a:solidFill>
                  <a:prstClr val="black"/>
                </a:solidFill>
                <a:effectLst/>
                <a:uLnTx/>
                <a:uFillTx/>
                <a:latin typeface="Calibri" pitchFamily="34" charset="0"/>
                <a:ea typeface="宋体" panose="02010600030101010101" pitchFamily="2" charset="-122"/>
                <a:cs typeface="Times New Roman" panose="02020603050405020304" pitchFamily="18" charset="0"/>
              </a:rPr>
              <a:t>跟踪线程是本系统的核心线程，主要实现实时跟踪相机的姿态和地图点。该线程通过提取图像特征并进行特征匹配，估计相机的姿态。它还负责检测和处理丢失跟踪的情况，并进行重定位以恢复跟踪</a:t>
            </a:r>
            <a:endParaRPr kumimoji="0" lang="en-US" altLang="zh-CN" sz="1600" b="0" i="0" u="none" strike="noStrike" kern="1200" cap="none" spc="0" normalizeH="0" baseline="0" noProof="0" dirty="0">
              <a:ln>
                <a:noFill/>
              </a:ln>
              <a:solidFill>
                <a:srgbClr val="E7E6E6">
                  <a:lumMod val="25000"/>
                </a:srgbClr>
              </a:solidFill>
              <a:effectLst/>
              <a:uLnTx/>
              <a:uFillTx/>
              <a:latin typeface="Calibri"/>
              <a:ea typeface="宋体" panose="02010600030101010101" pitchFamily="2" charset="-122"/>
              <a:cs typeface="Arial" panose="020B0604020202020204" pitchFamily="34" charset="0"/>
            </a:endParaRPr>
          </a:p>
        </p:txBody>
      </p:sp>
      <p:pic>
        <p:nvPicPr>
          <p:cNvPr id="4" name="图片 3">
            <a:extLst>
              <a:ext uri="{FF2B5EF4-FFF2-40B4-BE49-F238E27FC236}">
                <a16:creationId xmlns:a16="http://schemas.microsoft.com/office/drawing/2014/main" id="{7F98BBB8-B4A9-CE1B-BC7D-9021914091B2}"/>
              </a:ext>
            </a:extLst>
          </p:cNvPr>
          <p:cNvPicPr>
            <a:picLocks noChangeAspect="1"/>
          </p:cNvPicPr>
          <p:nvPr/>
        </p:nvPicPr>
        <p:blipFill>
          <a:blip r:embed="rId3"/>
          <a:stretch>
            <a:fillRect/>
          </a:stretch>
        </p:blipFill>
        <p:spPr>
          <a:xfrm>
            <a:off x="3830189" y="552039"/>
            <a:ext cx="7020063" cy="5718748"/>
          </a:xfrm>
          <a:prstGeom prst="rect">
            <a:avLst/>
          </a:prstGeom>
        </p:spPr>
      </p:pic>
      <p:pic>
        <p:nvPicPr>
          <p:cNvPr id="3" name="图片 2">
            <a:extLst>
              <a:ext uri="{FF2B5EF4-FFF2-40B4-BE49-F238E27FC236}">
                <a16:creationId xmlns:a16="http://schemas.microsoft.com/office/drawing/2014/main" id="{6A1E1054-95B5-E4B3-0337-0E6D64DA0DD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6" name="图片 5">
            <a:extLst>
              <a:ext uri="{FF2B5EF4-FFF2-40B4-BE49-F238E27FC236}">
                <a16:creationId xmlns:a16="http://schemas.microsoft.com/office/drawing/2014/main" id="{2AA5F428-5B7E-FA2C-EFB5-7CFC6DE9EBC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extLst>
      <p:ext uri="{BB962C8B-B14F-4D97-AF65-F5344CB8AC3E}">
        <p14:creationId xmlns:p14="http://schemas.microsoft.com/office/powerpoint/2010/main" val="3290314039"/>
      </p:ext>
    </p:extLst>
  </p:cSld>
  <p:clrMapOvr>
    <a:masterClrMapping/>
  </p:clrMapOvr>
  <p:transition spd="slow" advTm="2000">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1" name="矩形 10"/>
          <p:cNvSpPr/>
          <p:nvPr/>
        </p:nvSpPr>
        <p:spPr>
          <a:xfrm>
            <a:off x="3482975" y="254000"/>
            <a:ext cx="8709025"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12" name="组合 11"/>
          <p:cNvGrpSpPr/>
          <p:nvPr/>
        </p:nvGrpSpPr>
        <p:grpSpPr>
          <a:xfrm>
            <a:off x="550863" y="82550"/>
            <a:ext cx="3381375" cy="585788"/>
            <a:chOff x="551544" y="82976"/>
            <a:chExt cx="3380742" cy="584775"/>
          </a:xfrm>
        </p:grpSpPr>
        <p:sp>
          <p:nvSpPr>
            <p:cNvPr id="11338" name="文本框 12"/>
            <p:cNvSpPr txBox="1">
              <a:spLocks noChangeArrowheads="1"/>
            </p:cNvSpPr>
            <p:nvPr/>
          </p:nvSpPr>
          <p:spPr bwMode="auto">
            <a:xfrm>
              <a:off x="640446"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a:solidFill>
                    <a:srgbClr val="044875"/>
                  </a:solidFill>
                  <a:latin typeface="微软雅黑" panose="020B0503020204020204" pitchFamily="34" charset="-122"/>
                  <a:ea typeface="微软雅黑" panose="020B0503020204020204" pitchFamily="34" charset="-122"/>
                </a:rPr>
                <a:t>项目原理分析</a:t>
              </a:r>
            </a:p>
          </p:txBody>
        </p:sp>
        <p:sp>
          <p:nvSpPr>
            <p:cNvPr id="14" name="文本框 13"/>
            <p:cNvSpPr txBox="1"/>
            <p:nvPr/>
          </p:nvSpPr>
          <p:spPr>
            <a:xfrm>
              <a:off x="551544" y="82976"/>
              <a:ext cx="723764" cy="584775"/>
            </a:xfrm>
            <a:prstGeom prst="rect">
              <a:avLst/>
            </a:prstGeom>
            <a:noFill/>
          </p:spPr>
          <p:txBody>
            <a:bodyPr>
              <a:spAutoFit/>
            </a:bodyPr>
            <a:lstStyle/>
            <a:p>
              <a:pPr algn="ctr" eaLnBrk="1" fontAlgn="auto" hangingPunct="1">
                <a:spcBef>
                  <a:spcPct val="0"/>
                </a:spcBef>
                <a:spcAft>
                  <a:spcPct val="0"/>
                </a:spcAft>
                <a:defRPr/>
              </a:pPr>
              <a:r>
                <a:rPr lang="en-US" altLang="zh-CN" sz="3200">
                  <a:solidFill>
                    <a:schemeClr val="bg2">
                      <a:lumMod val="25000"/>
                    </a:schemeClr>
                  </a:solidFill>
                  <a:latin typeface="Impact" pitchFamily="34" charset="0"/>
                  <a:ea typeface="+mn-ea"/>
                </a:rPr>
                <a:t>03</a:t>
              </a:r>
              <a:endParaRPr lang="zh-CN" altLang="en-US" sz="3200">
                <a:solidFill>
                  <a:schemeClr val="bg2">
                    <a:lumMod val="25000"/>
                  </a:schemeClr>
                </a:solidFill>
                <a:latin typeface="Impact" pitchFamily="34" charset="0"/>
                <a:ea typeface="+mn-ea"/>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a:off x="146050" y="1195388"/>
            <a:ext cx="2957513" cy="4838700"/>
            <a:chOff x="146663" y="1194708"/>
            <a:chExt cx="2956560" cy="4838700"/>
          </a:xfrm>
        </p:grpSpPr>
        <p:grpSp>
          <p:nvGrpSpPr>
            <p:cNvPr id="11332" name="组合 8"/>
            <p:cNvGrpSpPr/>
            <p:nvPr/>
          </p:nvGrpSpPr>
          <p:grpSpPr>
            <a:xfrm>
              <a:off x="146663" y="1194708"/>
              <a:ext cx="2956560" cy="4838700"/>
              <a:chOff x="146663" y="1194708"/>
              <a:chExt cx="2956560" cy="4838700"/>
            </a:xfrm>
          </p:grpSpPr>
          <p:grpSp>
            <p:nvGrpSpPr>
              <p:cNvPr id="11334" name="组合 3"/>
              <p:cNvGrpSpPr/>
              <p:nvPr/>
            </p:nvGrpSpPr>
            <p:grpSpPr>
              <a:xfrm>
                <a:off x="146663" y="1194708"/>
                <a:ext cx="2956560" cy="4838700"/>
                <a:chOff x="304800" y="1466850"/>
                <a:chExt cx="2705100" cy="4838700"/>
              </a:xfrm>
            </p:grpSpPr>
            <p:sp>
              <p:nvSpPr>
                <p:cNvPr id="2" name="矩形 1"/>
                <p:cNvSpPr/>
                <p:nvPr/>
              </p:nvSpPr>
              <p:spPr>
                <a:xfrm>
                  <a:off x="304800" y="1466850"/>
                  <a:ext cx="2705100" cy="70485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8" name="矩形 17"/>
                <p:cNvSpPr/>
                <p:nvPr/>
              </p:nvSpPr>
              <p:spPr>
                <a:xfrm>
                  <a:off x="304800" y="2171700"/>
                  <a:ext cx="2705100" cy="413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dirty="0"/>
                </a:p>
              </p:txBody>
            </p:sp>
          </p:grpSp>
          <p:sp>
            <p:nvSpPr>
              <p:cNvPr id="19" name="矩形 18"/>
              <p:cNvSpPr/>
              <p:nvPr/>
            </p:nvSpPr>
            <p:spPr>
              <a:xfrm>
                <a:off x="146663" y="5804808"/>
                <a:ext cx="2956560" cy="22860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sp>
          <p:nvSpPr>
            <p:cNvPr id="11333" name="文本框 2"/>
            <p:cNvSpPr txBox="1">
              <a:spLocks noChangeArrowheads="1"/>
            </p:cNvSpPr>
            <p:nvPr/>
          </p:nvSpPr>
          <p:spPr bwMode="auto">
            <a:xfrm>
              <a:off x="272393" y="1316300"/>
              <a:ext cx="2705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400" dirty="0" err="1">
                  <a:solidFill>
                    <a:schemeClr val="bg1"/>
                  </a:solidFill>
                </a:rPr>
                <a:t>LocalMapping</a:t>
              </a:r>
              <a:endParaRPr lang="zh-CN" altLang="en-US" sz="2400" dirty="0">
                <a:solidFill>
                  <a:schemeClr val="bg1"/>
                </a:solidFill>
              </a:endParaRPr>
            </a:p>
          </p:txBody>
        </p:sp>
      </p:grpSp>
      <p:sp>
        <p:nvSpPr>
          <p:cNvPr id="23" name="矩形 22"/>
          <p:cNvSpPr/>
          <p:nvPr/>
        </p:nvSpPr>
        <p:spPr>
          <a:xfrm>
            <a:off x="82550" y="2124075"/>
            <a:ext cx="2944813" cy="2169825"/>
          </a:xfrm>
          <a:prstGeom prst="rect">
            <a:avLst/>
          </a:prstGeom>
        </p:spPr>
        <p:txBody>
          <a:bodyPr>
            <a:spAutoFit/>
          </a:bodyPr>
          <a:lstStyle/>
          <a:p>
            <a:pPr marL="285750" indent="-285750" eaLnBrk="1" fontAlgn="auto" hangingPunct="1">
              <a:lnSpc>
                <a:spcPts val="1800"/>
              </a:lnSpc>
              <a:buFont typeface="Wingdings" panose="05000000000000000000" pitchFamily="2" charset="2"/>
              <a:buChar char="Ø"/>
              <a:defRPr/>
            </a:pPr>
            <a:r>
              <a:rPr lang="zh-CN" altLang="zh-CN" dirty="0"/>
              <a:t>局部地图构建线程是负责构建和更新局部地图的线程。它的主要任务是处理跟踪线程提供的关键帧和地图点数据，并在局部地图中添加新的关键帧和地图点，从而提供实时的定位和地图可视化</a:t>
            </a:r>
            <a:endParaRPr lang="en-US" altLang="zh-CN" sz="1600" dirty="0">
              <a:solidFill>
                <a:schemeClr val="bg2">
                  <a:lumMod val="25000"/>
                </a:schemeClr>
              </a:solidFill>
              <a:latin typeface="+mn-lt"/>
              <a:ea typeface="+mn-ea"/>
              <a:cs typeface="Arial" panose="020B0604020202020204" pitchFamily="34" charset="0"/>
            </a:endParaRPr>
          </a:p>
        </p:txBody>
      </p:sp>
      <p:pic>
        <p:nvPicPr>
          <p:cNvPr id="4" name="图片 3">
            <a:extLst>
              <a:ext uri="{FF2B5EF4-FFF2-40B4-BE49-F238E27FC236}">
                <a16:creationId xmlns:a16="http://schemas.microsoft.com/office/drawing/2014/main" id="{34F46225-F2DF-E356-6A54-E317F1DAF339}"/>
              </a:ext>
            </a:extLst>
          </p:cNvPr>
          <p:cNvPicPr>
            <a:picLocks noChangeAspect="1"/>
          </p:cNvPicPr>
          <p:nvPr/>
        </p:nvPicPr>
        <p:blipFill>
          <a:blip r:embed="rId3"/>
          <a:stretch>
            <a:fillRect/>
          </a:stretch>
        </p:blipFill>
        <p:spPr>
          <a:xfrm>
            <a:off x="5631815" y="642779"/>
            <a:ext cx="4632960" cy="5745480"/>
          </a:xfrm>
          <a:prstGeom prst="rect">
            <a:avLst/>
          </a:prstGeom>
        </p:spPr>
      </p:pic>
      <p:pic>
        <p:nvPicPr>
          <p:cNvPr id="3" name="图片 2">
            <a:extLst>
              <a:ext uri="{FF2B5EF4-FFF2-40B4-BE49-F238E27FC236}">
                <a16:creationId xmlns:a16="http://schemas.microsoft.com/office/drawing/2014/main" id="{86E2F08F-B212-923B-4BC3-BC57FF0D958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cSld>
  <p:clrMapOvr>
    <a:masterClrMapping/>
  </p:clrMapOvr>
  <p:transition spd="slow" advTm="2000">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1" name="矩形 10"/>
          <p:cNvSpPr/>
          <p:nvPr/>
        </p:nvSpPr>
        <p:spPr>
          <a:xfrm>
            <a:off x="3482975" y="254000"/>
            <a:ext cx="8709025"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grpSp>
        <p:nvGrpSpPr>
          <p:cNvPr id="12" name="组合 11"/>
          <p:cNvGrpSpPr/>
          <p:nvPr/>
        </p:nvGrpSpPr>
        <p:grpSpPr>
          <a:xfrm>
            <a:off x="550863" y="82550"/>
            <a:ext cx="3381375" cy="585788"/>
            <a:chOff x="551544" y="82976"/>
            <a:chExt cx="3380742" cy="584775"/>
          </a:xfrm>
        </p:grpSpPr>
        <p:sp>
          <p:nvSpPr>
            <p:cNvPr id="11338" name="文本框 12"/>
            <p:cNvSpPr txBox="1">
              <a:spLocks noChangeArrowheads="1"/>
            </p:cNvSpPr>
            <p:nvPr/>
          </p:nvSpPr>
          <p:spPr bwMode="auto">
            <a:xfrm>
              <a:off x="640446"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rPr>
                <a:t>项目原理分析</a:t>
              </a:r>
            </a:p>
          </p:txBody>
        </p:sp>
        <p:sp>
          <p:nvSpPr>
            <p:cNvPr id="14" name="文本框 13"/>
            <p:cNvSpPr txBox="1"/>
            <p:nvPr/>
          </p:nvSpPr>
          <p:spPr>
            <a:xfrm>
              <a:off x="551544" y="82976"/>
              <a:ext cx="723764" cy="584775"/>
            </a:xfrm>
            <a:prstGeom prst="rect">
              <a:avLst/>
            </a:prstGeom>
            <a:noFill/>
          </p:spPr>
          <p:txBody>
            <a:bodyPr>
              <a:spAutoFit/>
            </a:bodyPr>
            <a:lstStyle/>
            <a:p>
              <a:pPr marL="0" marR="0" lvl="0" indent="0" algn="ctr" defTabSz="914400" rtl="0" eaLnBrk="1" fontAlgn="auto"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rPr>
                <a:t>03</a:t>
              </a:r>
              <a:endParaRPr kumimoji="0" lang="zh-CN" altLang="en-US"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rPr>
              <a:t>LOGO</a:t>
            </a:r>
            <a:endParaRPr kumimoji="0" lang="zh-CN" altLang="en-US"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endParaRPr>
          </a:p>
        </p:txBody>
      </p:sp>
      <p:grpSp>
        <p:nvGrpSpPr>
          <p:cNvPr id="5" name="组合 4"/>
          <p:cNvGrpSpPr/>
          <p:nvPr/>
        </p:nvGrpSpPr>
        <p:grpSpPr>
          <a:xfrm>
            <a:off x="146050" y="1195388"/>
            <a:ext cx="2957513" cy="4838700"/>
            <a:chOff x="146663" y="1194708"/>
            <a:chExt cx="2956560" cy="4838700"/>
          </a:xfrm>
        </p:grpSpPr>
        <p:grpSp>
          <p:nvGrpSpPr>
            <p:cNvPr id="11332" name="组合 8"/>
            <p:cNvGrpSpPr/>
            <p:nvPr/>
          </p:nvGrpSpPr>
          <p:grpSpPr>
            <a:xfrm>
              <a:off x="146663" y="1194708"/>
              <a:ext cx="2956560" cy="4838700"/>
              <a:chOff x="146663" y="1194708"/>
              <a:chExt cx="2956560" cy="4838700"/>
            </a:xfrm>
          </p:grpSpPr>
          <p:grpSp>
            <p:nvGrpSpPr>
              <p:cNvPr id="11334" name="组合 3"/>
              <p:cNvGrpSpPr/>
              <p:nvPr/>
            </p:nvGrpSpPr>
            <p:grpSpPr>
              <a:xfrm>
                <a:off x="146663" y="1194708"/>
                <a:ext cx="2956560" cy="4838700"/>
                <a:chOff x="304800" y="1466850"/>
                <a:chExt cx="2705100" cy="4838700"/>
              </a:xfrm>
            </p:grpSpPr>
            <p:sp>
              <p:nvSpPr>
                <p:cNvPr id="2" name="矩形 1"/>
                <p:cNvSpPr/>
                <p:nvPr/>
              </p:nvSpPr>
              <p:spPr>
                <a:xfrm>
                  <a:off x="304800" y="1466850"/>
                  <a:ext cx="2705100" cy="70485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8" name="矩形 17"/>
                <p:cNvSpPr/>
                <p:nvPr/>
              </p:nvSpPr>
              <p:spPr>
                <a:xfrm>
                  <a:off x="304800" y="2171700"/>
                  <a:ext cx="2705100" cy="413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Arial"/>
                  </a:endParaRPr>
                </a:p>
              </p:txBody>
            </p:sp>
          </p:grpSp>
          <p:sp>
            <p:nvSpPr>
              <p:cNvPr id="19" name="矩形 18"/>
              <p:cNvSpPr/>
              <p:nvPr/>
            </p:nvSpPr>
            <p:spPr>
              <a:xfrm>
                <a:off x="146663" y="5804808"/>
                <a:ext cx="2956560" cy="22860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grpSp>
        <p:sp>
          <p:nvSpPr>
            <p:cNvPr id="11333" name="文本框 2"/>
            <p:cNvSpPr txBox="1">
              <a:spLocks noChangeArrowheads="1"/>
            </p:cNvSpPr>
            <p:nvPr/>
          </p:nvSpPr>
          <p:spPr bwMode="auto">
            <a:xfrm>
              <a:off x="272393" y="1316300"/>
              <a:ext cx="2705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400" b="0" i="0" u="none" strike="noStrike" kern="1200" cap="none" spc="0" normalizeH="0" baseline="0" noProof="0" dirty="0" err="1">
                  <a:ln>
                    <a:noFill/>
                  </a:ln>
                  <a:solidFill>
                    <a:prstClr val="white"/>
                  </a:solidFill>
                  <a:effectLst/>
                  <a:uLnTx/>
                  <a:uFillTx/>
                  <a:latin typeface="Calibri" pitchFamily="34" charset="0"/>
                  <a:ea typeface="宋体" panose="02010600030101010101" pitchFamily="2" charset="-122"/>
                  <a:cs typeface="Arial"/>
                </a:rPr>
                <a:t>LoopClosing</a:t>
              </a:r>
              <a:endParaRPr kumimoji="0" lang="zh-CN" altLang="en-US" sz="2400" b="0" i="0" u="none" strike="noStrike" kern="1200" cap="none" spc="0" normalizeH="0" baseline="0" noProof="0" dirty="0">
                <a:ln>
                  <a:noFill/>
                </a:ln>
                <a:solidFill>
                  <a:prstClr val="white"/>
                </a:solidFill>
                <a:effectLst/>
                <a:uLnTx/>
                <a:uFillTx/>
                <a:latin typeface="Calibri" pitchFamily="34" charset="0"/>
                <a:ea typeface="宋体" panose="02010600030101010101" pitchFamily="2" charset="-122"/>
                <a:cs typeface="Arial"/>
              </a:endParaRPr>
            </a:p>
          </p:txBody>
        </p:sp>
      </p:grpSp>
      <p:sp>
        <p:nvSpPr>
          <p:cNvPr id="23" name="矩形 22"/>
          <p:cNvSpPr/>
          <p:nvPr/>
        </p:nvSpPr>
        <p:spPr>
          <a:xfrm>
            <a:off x="82550" y="2124075"/>
            <a:ext cx="2944813" cy="2631490"/>
          </a:xfrm>
          <a:prstGeom prst="rect">
            <a:avLst/>
          </a:prstGeom>
        </p:spPr>
        <p:txBody>
          <a:bodyPr>
            <a:spAutoFit/>
          </a:bodyPr>
          <a:lstStyle/>
          <a:p>
            <a:pPr marL="285750" marR="0" lvl="0" indent="-285750" algn="l" defTabSz="914400" rtl="0" eaLnBrk="1" fontAlgn="auto" latinLnBrk="0" hangingPunct="1">
              <a:lnSpc>
                <a:spcPts val="1800"/>
              </a:lnSpc>
              <a:spcBef>
                <a:spcPct val="0"/>
              </a:spcBef>
              <a:spcAft>
                <a:spcPct val="0"/>
              </a:spcAft>
              <a:buClrTx/>
              <a:buSzTx/>
              <a:buFont typeface="Wingdings" panose="05000000000000000000" pitchFamily="2" charset="2"/>
              <a:buChar char="Ø"/>
              <a:tabLst/>
              <a:defRPr/>
            </a:pPr>
            <a:r>
              <a:rPr lang="zh-CN" altLang="zh-CN" sz="1600" dirty="0">
                <a:effectLst/>
                <a:ea typeface="宋体" panose="02010600030101010101" pitchFamily="2" charset="-122"/>
                <a:cs typeface="Times New Roman" panose="02020603050405020304" pitchFamily="18" charset="0"/>
              </a:rPr>
              <a:t>回环检测线程是负责检测回环并进行闭环优化的关键线程。它的主要任务是识别相机在不同时间下经过的相似地点，并将这些回环信息用于地图的优化和姿态校正来提高定位的准确性和鲁棒性。通过回环检测和闭环优化，</a:t>
            </a:r>
            <a:r>
              <a:rPr lang="zh-CN" altLang="en-US" sz="1600" dirty="0">
                <a:effectLst/>
                <a:ea typeface="宋体" panose="02010600030101010101" pitchFamily="2" charset="-122"/>
                <a:cs typeface="Times New Roman" panose="02020603050405020304" pitchFamily="18" charset="0"/>
              </a:rPr>
              <a:t>本系统</a:t>
            </a:r>
            <a:r>
              <a:rPr lang="zh-CN" altLang="zh-CN" sz="1600" dirty="0">
                <a:effectLst/>
                <a:ea typeface="宋体" panose="02010600030101010101" pitchFamily="2" charset="-122"/>
                <a:cs typeface="Times New Roman" panose="02020603050405020304" pitchFamily="18" charset="0"/>
              </a:rPr>
              <a:t>能够更好地处理场景中的动态变化和尺度漂移等问题</a:t>
            </a:r>
            <a:endParaRPr kumimoji="0" lang="en-US" altLang="zh-CN" sz="1600" b="0" i="0" u="none" strike="noStrike" kern="1200" cap="none" spc="0" normalizeH="0" baseline="0" noProof="0" dirty="0">
              <a:ln>
                <a:noFill/>
              </a:ln>
              <a:solidFill>
                <a:srgbClr val="E7E6E6">
                  <a:lumMod val="25000"/>
                </a:srgbClr>
              </a:solidFill>
              <a:effectLst/>
              <a:uLnTx/>
              <a:uFillTx/>
              <a:latin typeface="Calibri"/>
              <a:ea typeface="宋体" panose="02010600030101010101" pitchFamily="2" charset="-122"/>
              <a:cs typeface="Arial" panose="020B0604020202020204" pitchFamily="34" charset="0"/>
            </a:endParaRPr>
          </a:p>
        </p:txBody>
      </p:sp>
      <p:pic>
        <p:nvPicPr>
          <p:cNvPr id="4" name="图片 3">
            <a:extLst>
              <a:ext uri="{FF2B5EF4-FFF2-40B4-BE49-F238E27FC236}">
                <a16:creationId xmlns:a16="http://schemas.microsoft.com/office/drawing/2014/main" id="{E880F57A-4648-8A18-8C88-B7DA5C155207}"/>
              </a:ext>
            </a:extLst>
          </p:cNvPr>
          <p:cNvPicPr>
            <a:picLocks noChangeAspect="1"/>
          </p:cNvPicPr>
          <p:nvPr/>
        </p:nvPicPr>
        <p:blipFill>
          <a:blip r:embed="rId3"/>
          <a:stretch>
            <a:fillRect/>
          </a:stretch>
        </p:blipFill>
        <p:spPr>
          <a:xfrm>
            <a:off x="5646438" y="635027"/>
            <a:ext cx="3442001" cy="5715699"/>
          </a:xfrm>
          <a:prstGeom prst="rect">
            <a:avLst/>
          </a:prstGeom>
        </p:spPr>
      </p:pic>
      <p:pic>
        <p:nvPicPr>
          <p:cNvPr id="3" name="图片 2">
            <a:extLst>
              <a:ext uri="{FF2B5EF4-FFF2-40B4-BE49-F238E27FC236}">
                <a16:creationId xmlns:a16="http://schemas.microsoft.com/office/drawing/2014/main" id="{015558CD-0078-6351-EB68-D394A66DDAB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6" name="图片 5">
            <a:extLst>
              <a:ext uri="{FF2B5EF4-FFF2-40B4-BE49-F238E27FC236}">
                <a16:creationId xmlns:a16="http://schemas.microsoft.com/office/drawing/2014/main" id="{DF8391C8-F41D-4E87-2E7E-F34319E773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extLst>
      <p:ext uri="{BB962C8B-B14F-4D97-AF65-F5344CB8AC3E}">
        <p14:creationId xmlns:p14="http://schemas.microsoft.com/office/powerpoint/2010/main" val="3987574194"/>
      </p:ext>
    </p:extLst>
  </p:cSld>
  <p:clrMapOvr>
    <a:masterClrMapping/>
  </p:clrMapOvr>
  <p:transition spd="slow" advTm="2000">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1" name="矩形 10"/>
          <p:cNvSpPr/>
          <p:nvPr/>
        </p:nvSpPr>
        <p:spPr>
          <a:xfrm>
            <a:off x="3482975" y="254000"/>
            <a:ext cx="8709025"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grpSp>
        <p:nvGrpSpPr>
          <p:cNvPr id="12" name="组合 11"/>
          <p:cNvGrpSpPr/>
          <p:nvPr/>
        </p:nvGrpSpPr>
        <p:grpSpPr>
          <a:xfrm>
            <a:off x="550863" y="82550"/>
            <a:ext cx="3381375" cy="585788"/>
            <a:chOff x="551544" y="82976"/>
            <a:chExt cx="3380742" cy="584775"/>
          </a:xfrm>
        </p:grpSpPr>
        <p:sp>
          <p:nvSpPr>
            <p:cNvPr id="11338" name="文本框 12"/>
            <p:cNvSpPr txBox="1">
              <a:spLocks noChangeArrowheads="1"/>
            </p:cNvSpPr>
            <p:nvPr/>
          </p:nvSpPr>
          <p:spPr bwMode="auto">
            <a:xfrm>
              <a:off x="640446"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rPr>
                <a:t>项目原理分析</a:t>
              </a:r>
            </a:p>
          </p:txBody>
        </p:sp>
        <p:sp>
          <p:nvSpPr>
            <p:cNvPr id="14" name="文本框 13"/>
            <p:cNvSpPr txBox="1"/>
            <p:nvPr/>
          </p:nvSpPr>
          <p:spPr>
            <a:xfrm>
              <a:off x="551544" y="82976"/>
              <a:ext cx="723764" cy="584775"/>
            </a:xfrm>
            <a:prstGeom prst="rect">
              <a:avLst/>
            </a:prstGeom>
            <a:noFill/>
          </p:spPr>
          <p:txBody>
            <a:bodyPr>
              <a:spAutoFit/>
            </a:bodyPr>
            <a:lstStyle/>
            <a:p>
              <a:pPr marL="0" marR="0" lvl="0" indent="0" algn="ctr" defTabSz="914400" rtl="0" eaLnBrk="1" fontAlgn="auto"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rPr>
                <a:t>03</a:t>
              </a:r>
              <a:endParaRPr kumimoji="0" lang="zh-CN" altLang="en-US"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rPr>
              <a:t>LOGO</a:t>
            </a:r>
            <a:endParaRPr kumimoji="0" lang="zh-CN" altLang="en-US"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endParaRPr>
          </a:p>
        </p:txBody>
      </p:sp>
      <p:grpSp>
        <p:nvGrpSpPr>
          <p:cNvPr id="5" name="组合 4"/>
          <p:cNvGrpSpPr/>
          <p:nvPr/>
        </p:nvGrpSpPr>
        <p:grpSpPr>
          <a:xfrm>
            <a:off x="208210" y="839788"/>
            <a:ext cx="3021013" cy="5330786"/>
            <a:chOff x="83183" y="1194708"/>
            <a:chExt cx="3020040" cy="5330786"/>
          </a:xfrm>
        </p:grpSpPr>
        <p:grpSp>
          <p:nvGrpSpPr>
            <p:cNvPr id="11332" name="组合 8"/>
            <p:cNvGrpSpPr/>
            <p:nvPr/>
          </p:nvGrpSpPr>
          <p:grpSpPr>
            <a:xfrm>
              <a:off x="83183" y="1194708"/>
              <a:ext cx="3020040" cy="5330786"/>
              <a:chOff x="83183" y="1194708"/>
              <a:chExt cx="3020040" cy="5330786"/>
            </a:xfrm>
          </p:grpSpPr>
          <p:grpSp>
            <p:nvGrpSpPr>
              <p:cNvPr id="11334" name="组合 3"/>
              <p:cNvGrpSpPr/>
              <p:nvPr/>
            </p:nvGrpSpPr>
            <p:grpSpPr>
              <a:xfrm>
                <a:off x="146663" y="1194708"/>
                <a:ext cx="2956560" cy="4838700"/>
                <a:chOff x="304800" y="1466850"/>
                <a:chExt cx="2705100" cy="4838700"/>
              </a:xfrm>
            </p:grpSpPr>
            <p:sp>
              <p:nvSpPr>
                <p:cNvPr id="2" name="矩形 1"/>
                <p:cNvSpPr/>
                <p:nvPr/>
              </p:nvSpPr>
              <p:spPr>
                <a:xfrm>
                  <a:off x="304800" y="1466850"/>
                  <a:ext cx="2705100" cy="70485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8" name="矩形 17"/>
                <p:cNvSpPr/>
                <p:nvPr/>
              </p:nvSpPr>
              <p:spPr>
                <a:xfrm>
                  <a:off x="304800" y="2171700"/>
                  <a:ext cx="2705100" cy="413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Arial"/>
                  </a:endParaRPr>
                </a:p>
              </p:txBody>
            </p:sp>
          </p:grpSp>
          <p:sp>
            <p:nvSpPr>
              <p:cNvPr id="19" name="矩形 18"/>
              <p:cNvSpPr/>
              <p:nvPr/>
            </p:nvSpPr>
            <p:spPr>
              <a:xfrm>
                <a:off x="83183" y="6296894"/>
                <a:ext cx="2956560" cy="22860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grpSp>
        <p:sp>
          <p:nvSpPr>
            <p:cNvPr id="11333" name="文本框 2"/>
            <p:cNvSpPr txBox="1">
              <a:spLocks noChangeArrowheads="1"/>
            </p:cNvSpPr>
            <p:nvPr/>
          </p:nvSpPr>
          <p:spPr bwMode="auto">
            <a:xfrm>
              <a:off x="272393" y="1316300"/>
              <a:ext cx="2705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400" b="0" i="0" u="none" strike="noStrike" kern="1200" cap="none" spc="0" normalizeH="0" baseline="0" noProof="0" dirty="0">
                  <a:ln>
                    <a:noFill/>
                  </a:ln>
                  <a:solidFill>
                    <a:prstClr val="white"/>
                  </a:solidFill>
                  <a:effectLst/>
                  <a:uLnTx/>
                  <a:uFillTx/>
                  <a:latin typeface="Calibri" pitchFamily="34" charset="0"/>
                  <a:ea typeface="宋体" panose="02010600030101010101" pitchFamily="2" charset="-122"/>
                  <a:cs typeface="Arial"/>
                </a:rPr>
                <a:t>特征点提取</a:t>
              </a:r>
            </a:p>
          </p:txBody>
        </p:sp>
      </p:grpSp>
      <p:sp>
        <p:nvSpPr>
          <p:cNvPr id="23" name="矩形 22"/>
          <p:cNvSpPr/>
          <p:nvPr/>
        </p:nvSpPr>
        <p:spPr>
          <a:xfrm>
            <a:off x="208210" y="1768475"/>
            <a:ext cx="2944813" cy="4247317"/>
          </a:xfrm>
          <a:prstGeom prst="rect">
            <a:avLst/>
          </a:prstGeom>
        </p:spPr>
        <p:txBody>
          <a:bodyPr>
            <a:spAutoFit/>
          </a:bodyPr>
          <a:lstStyle/>
          <a:p>
            <a:pPr marL="285750" marR="0" lvl="0" indent="-285750" algn="l" defTabSz="914400" rtl="0" eaLnBrk="1" fontAlgn="auto" latinLnBrk="0" hangingPunct="1">
              <a:lnSpc>
                <a:spcPts val="1800"/>
              </a:lnSpc>
              <a:spcBef>
                <a:spcPct val="0"/>
              </a:spcBef>
              <a:spcAft>
                <a:spcPct val="0"/>
              </a:spcAft>
              <a:buClrTx/>
              <a:buSzTx/>
              <a:buFont typeface="Wingdings" panose="05000000000000000000" pitchFamily="2" charset="2"/>
              <a:buChar char="Ø"/>
              <a:tabLst/>
              <a:defRPr/>
            </a:pPr>
            <a:r>
              <a:rPr lang="zh-CN" altLang="zh-CN" sz="1800" dirty="0">
                <a:effectLst/>
                <a:ea typeface="宋体" panose="02010600030101010101" pitchFamily="2" charset="-122"/>
                <a:cs typeface="Times New Roman" panose="02020603050405020304" pitchFamily="18" charset="0"/>
              </a:rPr>
              <a:t>提取</a:t>
            </a:r>
            <a:r>
              <a:rPr lang="en-US" altLang="zh-CN" sz="1800" dirty="0">
                <a:effectLst/>
                <a:ea typeface="宋体" panose="02010600030101010101" pitchFamily="2" charset="-122"/>
                <a:cs typeface="Times New Roman" panose="02020603050405020304" pitchFamily="18" charset="0"/>
              </a:rPr>
              <a:t> ORB </a:t>
            </a:r>
            <a:r>
              <a:rPr lang="zh-CN" altLang="zh-CN" sz="1800" dirty="0">
                <a:effectLst/>
                <a:ea typeface="宋体" panose="02010600030101010101" pitchFamily="2" charset="-122"/>
                <a:cs typeface="Times New Roman" panose="02020603050405020304" pitchFamily="18" charset="0"/>
              </a:rPr>
              <a:t>特征主要可以分为两个具体的步骤</a:t>
            </a:r>
            <a:r>
              <a:rPr lang="zh-CN" altLang="en-US" sz="1800" dirty="0">
                <a:effectLst/>
                <a:ea typeface="宋体" panose="02010600030101010101" pitchFamily="2" charset="-122"/>
                <a:cs typeface="Times New Roman" panose="02020603050405020304" pitchFamily="18" charset="0"/>
              </a:rPr>
              <a:t>：</a:t>
            </a:r>
            <a:r>
              <a:rPr lang="zh-CN" altLang="en-US" dirty="0">
                <a:cs typeface="Times New Roman" panose="02020603050405020304" pitchFamily="18" charset="0"/>
              </a:rPr>
              <a:t>首先</a:t>
            </a:r>
            <a:r>
              <a:rPr lang="zh-CN" altLang="zh-CN" sz="1800" dirty="0">
                <a:effectLst/>
                <a:ea typeface="宋体" panose="02010600030101010101" pitchFamily="2" charset="-122"/>
                <a:cs typeface="Times New Roman" panose="02020603050405020304" pitchFamily="18" charset="0"/>
              </a:rPr>
              <a:t>就是找出图像中的</a:t>
            </a:r>
            <a:r>
              <a:rPr lang="en-US" altLang="zh-CN" sz="1800" dirty="0">
                <a:effectLst/>
                <a:ea typeface="宋体" panose="02010600030101010101" pitchFamily="2" charset="-122"/>
                <a:cs typeface="Times New Roman" panose="02020603050405020304" pitchFamily="18" charset="0"/>
              </a:rPr>
              <a:t>“</a:t>
            </a:r>
            <a:r>
              <a:rPr lang="zh-CN" altLang="zh-CN" sz="1800" dirty="0">
                <a:effectLst/>
                <a:ea typeface="宋体" panose="02010600030101010101" pitchFamily="2" charset="-122"/>
                <a:cs typeface="Times New Roman" panose="02020603050405020304" pitchFamily="18" charset="0"/>
              </a:rPr>
              <a:t>角点</a:t>
            </a:r>
            <a:r>
              <a:rPr lang="en-US" altLang="zh-CN" sz="1800" dirty="0">
                <a:effectLst/>
                <a:ea typeface="宋体" panose="02010600030101010101" pitchFamily="2" charset="-122"/>
                <a:cs typeface="Times New Roman" panose="02020603050405020304" pitchFamily="18" charset="0"/>
              </a:rPr>
              <a:t>”</a:t>
            </a:r>
            <a:r>
              <a:rPr lang="zh-CN" altLang="zh-CN" sz="1800" dirty="0">
                <a:effectLst/>
                <a:ea typeface="宋体" panose="02010600030101010101" pitchFamily="2" charset="-122"/>
                <a:cs typeface="Times New Roman" panose="02020603050405020304" pitchFamily="18" charset="0"/>
              </a:rPr>
              <a:t>，相较于单一的</a:t>
            </a:r>
            <a:r>
              <a:rPr lang="en-US" altLang="zh-CN" sz="1800" dirty="0">
                <a:effectLst/>
                <a:ea typeface="宋体" panose="02010600030101010101" pitchFamily="2" charset="-122"/>
                <a:cs typeface="Times New Roman" panose="02020603050405020304" pitchFamily="18" charset="0"/>
              </a:rPr>
              <a:t> FAST </a:t>
            </a:r>
            <a:r>
              <a:rPr lang="zh-CN" altLang="zh-CN" sz="1800" dirty="0">
                <a:effectLst/>
                <a:ea typeface="宋体" panose="02010600030101010101" pitchFamily="2" charset="-122"/>
                <a:cs typeface="Times New Roman" panose="02020603050405020304" pitchFamily="18" charset="0"/>
              </a:rPr>
              <a:t>方法，</a:t>
            </a:r>
            <a:r>
              <a:rPr lang="en-US" altLang="zh-CN" sz="1800" dirty="0">
                <a:effectLst/>
                <a:ea typeface="宋体" panose="02010600030101010101" pitchFamily="2" charset="-122"/>
                <a:cs typeface="Times New Roman" panose="02020603050405020304" pitchFamily="18" charset="0"/>
              </a:rPr>
              <a:t>ORB </a:t>
            </a:r>
            <a:r>
              <a:rPr lang="zh-CN" altLang="zh-CN" sz="1800" dirty="0">
                <a:effectLst/>
                <a:ea typeface="宋体" panose="02010600030101010101" pitchFamily="2" charset="-122"/>
                <a:cs typeface="Times New Roman" panose="02020603050405020304" pitchFamily="18" charset="0"/>
              </a:rPr>
              <a:t>特征点这一步保留了方向信息，为后续计算保证了信息量。利用改进的</a:t>
            </a:r>
            <a:r>
              <a:rPr lang="en-US" altLang="zh-CN" sz="1800" dirty="0">
                <a:effectLst/>
                <a:ea typeface="宋体" panose="02010600030101010101" pitchFamily="2" charset="-122"/>
                <a:cs typeface="Times New Roman" panose="02020603050405020304" pitchFamily="18" charset="0"/>
              </a:rPr>
              <a:t> FAST </a:t>
            </a:r>
            <a:r>
              <a:rPr lang="zh-CN" altLang="zh-CN" sz="1800" dirty="0">
                <a:effectLst/>
                <a:ea typeface="宋体" panose="02010600030101010101" pitchFamily="2" charset="-122"/>
                <a:cs typeface="Times New Roman" panose="02020603050405020304" pitchFamily="18" charset="0"/>
              </a:rPr>
              <a:t>角点来计算特征点，保留了</a:t>
            </a:r>
            <a:r>
              <a:rPr lang="en-US" altLang="zh-CN" sz="1800" dirty="0">
                <a:effectLst/>
                <a:ea typeface="宋体" panose="02010600030101010101" pitchFamily="2" charset="-122"/>
                <a:cs typeface="Times New Roman" panose="02020603050405020304" pitchFamily="18" charset="0"/>
              </a:rPr>
              <a:t>FAST </a:t>
            </a:r>
            <a:r>
              <a:rPr lang="zh-CN" altLang="zh-CN" sz="1800" dirty="0">
                <a:effectLst/>
                <a:ea typeface="宋体" panose="02010600030101010101" pitchFamily="2" charset="-122"/>
                <a:cs typeface="Times New Roman" panose="02020603050405020304" pitchFamily="18" charset="0"/>
              </a:rPr>
              <a:t>非常快的检测速度，通过灰度质心来计算方向，当图像的某一部分像素发生了明显的变化，这个像素点就会被检测到。在角点检测后，需要对每个关键点周围的图像区域进行描述，以生成特征向量</a:t>
            </a:r>
            <a:endParaRPr kumimoji="0" lang="en-US" altLang="zh-CN" sz="1600" b="0" i="0" u="none" strike="noStrike" kern="1200" cap="none" spc="0" normalizeH="0" baseline="0" noProof="0" dirty="0">
              <a:ln>
                <a:noFill/>
              </a:ln>
              <a:solidFill>
                <a:srgbClr val="E7E6E6">
                  <a:lumMod val="25000"/>
                </a:srgbClr>
              </a:solidFill>
              <a:effectLst/>
              <a:uLnTx/>
              <a:uFillTx/>
              <a:latin typeface="Calibri"/>
              <a:ea typeface="宋体" panose="02010600030101010101" pitchFamily="2" charset="-122"/>
              <a:cs typeface="Arial" panose="020B0604020202020204" pitchFamily="34" charset="0"/>
            </a:endParaRPr>
          </a:p>
        </p:txBody>
      </p:sp>
      <p:pic>
        <p:nvPicPr>
          <p:cNvPr id="8" name="图片 7">
            <a:extLst>
              <a:ext uri="{FF2B5EF4-FFF2-40B4-BE49-F238E27FC236}">
                <a16:creationId xmlns:a16="http://schemas.microsoft.com/office/drawing/2014/main" id="{69B4BA64-58CC-02D9-451F-48C4E4219E47}"/>
              </a:ext>
            </a:extLst>
          </p:cNvPr>
          <p:cNvPicPr>
            <a:picLocks noChangeAspect="1"/>
          </p:cNvPicPr>
          <p:nvPr/>
        </p:nvPicPr>
        <p:blipFill>
          <a:blip r:embed="rId3"/>
          <a:stretch>
            <a:fillRect/>
          </a:stretch>
        </p:blipFill>
        <p:spPr>
          <a:xfrm>
            <a:off x="6945789" y="585325"/>
            <a:ext cx="4069080" cy="5890260"/>
          </a:xfrm>
          <a:prstGeom prst="rect">
            <a:avLst/>
          </a:prstGeom>
        </p:spPr>
      </p:pic>
      <p:sp>
        <p:nvSpPr>
          <p:cNvPr id="3" name="Rectangle 2">
            <a:extLst>
              <a:ext uri="{FF2B5EF4-FFF2-40B4-BE49-F238E27FC236}">
                <a16:creationId xmlns:a16="http://schemas.microsoft.com/office/drawing/2014/main" id="{9FF938ED-4F3A-5CC6-587B-208918239DDB}"/>
              </a:ext>
            </a:extLst>
          </p:cNvPr>
          <p:cNvSpPr>
            <a:spLocks noChangeArrowheads="1"/>
          </p:cNvSpPr>
          <p:nvPr/>
        </p:nvSpPr>
        <p:spPr bwMode="auto">
          <a:xfrm>
            <a:off x="8565831" y="1778644"/>
            <a:ext cx="128119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对象 3">
            <a:extLst>
              <a:ext uri="{FF2B5EF4-FFF2-40B4-BE49-F238E27FC236}">
                <a16:creationId xmlns:a16="http://schemas.microsoft.com/office/drawing/2014/main" id="{B376117D-B884-C227-A02E-AF07CD4D441B}"/>
              </a:ext>
            </a:extLst>
          </p:cNvPr>
          <p:cNvGraphicFramePr>
            <a:graphicFrameLocks noChangeAspect="1"/>
          </p:cNvGraphicFramePr>
          <p:nvPr>
            <p:extLst>
              <p:ext uri="{D42A27DB-BD31-4B8C-83A1-F6EECF244321}">
                <p14:modId xmlns:p14="http://schemas.microsoft.com/office/powerpoint/2010/main" val="2262896441"/>
              </p:ext>
            </p:extLst>
          </p:nvPr>
        </p:nvGraphicFramePr>
        <p:xfrm>
          <a:off x="3482975" y="1801503"/>
          <a:ext cx="2955310" cy="2569835"/>
        </p:xfrm>
        <a:graphic>
          <a:graphicData uri="http://schemas.openxmlformats.org/presentationml/2006/ole">
            <mc:AlternateContent xmlns:mc="http://schemas.openxmlformats.org/markup-compatibility/2006">
              <mc:Choice xmlns:v="urn:schemas-microsoft-com:vml" Requires="v">
                <p:oleObj name="Visio" r:id="rId4" imgW="3451754" imgH="3001885" progId="Visio.Drawing.15">
                  <p:embed/>
                </p:oleObj>
              </mc:Choice>
              <mc:Fallback>
                <p:oleObj name="Visio" r:id="rId4" imgW="3451754" imgH="3001885"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82975" y="1801503"/>
                        <a:ext cx="2955310" cy="2569835"/>
                      </a:xfrm>
                      <a:prstGeom prst="rect">
                        <a:avLst/>
                      </a:prstGeom>
                      <a:noFill/>
                    </p:spPr>
                  </p:pic>
                </p:oleObj>
              </mc:Fallback>
            </mc:AlternateContent>
          </a:graphicData>
        </a:graphic>
      </p:graphicFrame>
      <p:pic>
        <p:nvPicPr>
          <p:cNvPr id="6" name="图片 5">
            <a:extLst>
              <a:ext uri="{FF2B5EF4-FFF2-40B4-BE49-F238E27FC236}">
                <a16:creationId xmlns:a16="http://schemas.microsoft.com/office/drawing/2014/main" id="{EB8649C4-F23B-E2B0-8DAD-D248D4096CF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7" name="图片 6">
            <a:extLst>
              <a:ext uri="{FF2B5EF4-FFF2-40B4-BE49-F238E27FC236}">
                <a16:creationId xmlns:a16="http://schemas.microsoft.com/office/drawing/2014/main" id="{24FC5EED-916A-F431-2311-53423C95361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extLst>
      <p:ext uri="{BB962C8B-B14F-4D97-AF65-F5344CB8AC3E}">
        <p14:creationId xmlns:p14="http://schemas.microsoft.com/office/powerpoint/2010/main" val="3722087641"/>
      </p:ext>
    </p:extLst>
  </p:cSld>
  <p:clrMapOvr>
    <a:masterClrMapping/>
  </p:clrMapOvr>
  <p:transition spd="slow" advTm="2000">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1" name="矩形 10"/>
          <p:cNvSpPr/>
          <p:nvPr/>
        </p:nvSpPr>
        <p:spPr>
          <a:xfrm>
            <a:off x="3482975" y="254000"/>
            <a:ext cx="8709025"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grpSp>
        <p:nvGrpSpPr>
          <p:cNvPr id="12" name="组合 11"/>
          <p:cNvGrpSpPr/>
          <p:nvPr/>
        </p:nvGrpSpPr>
        <p:grpSpPr>
          <a:xfrm>
            <a:off x="550863" y="82550"/>
            <a:ext cx="3381375" cy="585788"/>
            <a:chOff x="551544" y="82976"/>
            <a:chExt cx="3380742" cy="584775"/>
          </a:xfrm>
        </p:grpSpPr>
        <p:sp>
          <p:nvSpPr>
            <p:cNvPr id="11338" name="文本框 12"/>
            <p:cNvSpPr txBox="1">
              <a:spLocks noChangeArrowheads="1"/>
            </p:cNvSpPr>
            <p:nvPr/>
          </p:nvSpPr>
          <p:spPr bwMode="auto">
            <a:xfrm>
              <a:off x="640446"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rPr>
                <a:t>项目原理分析</a:t>
              </a:r>
            </a:p>
          </p:txBody>
        </p:sp>
        <p:sp>
          <p:nvSpPr>
            <p:cNvPr id="14" name="文本框 13"/>
            <p:cNvSpPr txBox="1"/>
            <p:nvPr/>
          </p:nvSpPr>
          <p:spPr>
            <a:xfrm>
              <a:off x="551544" y="82976"/>
              <a:ext cx="723764" cy="584775"/>
            </a:xfrm>
            <a:prstGeom prst="rect">
              <a:avLst/>
            </a:prstGeom>
            <a:noFill/>
          </p:spPr>
          <p:txBody>
            <a:bodyPr>
              <a:spAutoFit/>
            </a:bodyPr>
            <a:lstStyle/>
            <a:p>
              <a:pPr marL="0" marR="0" lvl="0" indent="0" algn="ctr" defTabSz="914400" rtl="0" eaLnBrk="1" fontAlgn="auto"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rPr>
                <a:t>03</a:t>
              </a:r>
              <a:endParaRPr kumimoji="0" lang="zh-CN" altLang="en-US"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rPr>
              <a:t>LOGO</a:t>
            </a:r>
            <a:endParaRPr kumimoji="0" lang="zh-CN" altLang="en-US"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endParaRPr>
          </a:p>
        </p:txBody>
      </p:sp>
      <p:grpSp>
        <p:nvGrpSpPr>
          <p:cNvPr id="5" name="组合 4"/>
          <p:cNvGrpSpPr/>
          <p:nvPr/>
        </p:nvGrpSpPr>
        <p:grpSpPr>
          <a:xfrm>
            <a:off x="82550" y="1195388"/>
            <a:ext cx="3636010" cy="5301714"/>
            <a:chOff x="83183" y="1194708"/>
            <a:chExt cx="3634839" cy="5301714"/>
          </a:xfrm>
        </p:grpSpPr>
        <p:grpSp>
          <p:nvGrpSpPr>
            <p:cNvPr id="11332" name="组合 8"/>
            <p:cNvGrpSpPr/>
            <p:nvPr/>
          </p:nvGrpSpPr>
          <p:grpSpPr>
            <a:xfrm>
              <a:off x="83183" y="1194708"/>
              <a:ext cx="3634839" cy="5301714"/>
              <a:chOff x="83183" y="1194708"/>
              <a:chExt cx="3634839" cy="5301714"/>
            </a:xfrm>
          </p:grpSpPr>
          <p:grpSp>
            <p:nvGrpSpPr>
              <p:cNvPr id="11334" name="组合 3"/>
              <p:cNvGrpSpPr/>
              <p:nvPr/>
            </p:nvGrpSpPr>
            <p:grpSpPr>
              <a:xfrm>
                <a:off x="146663" y="1194708"/>
                <a:ext cx="3571359" cy="4838700"/>
                <a:chOff x="304800" y="1466850"/>
                <a:chExt cx="3267610" cy="4838700"/>
              </a:xfrm>
            </p:grpSpPr>
            <p:sp>
              <p:nvSpPr>
                <p:cNvPr id="2" name="矩形 1"/>
                <p:cNvSpPr/>
                <p:nvPr/>
              </p:nvSpPr>
              <p:spPr>
                <a:xfrm>
                  <a:off x="304800" y="1466850"/>
                  <a:ext cx="3267610" cy="70485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8" name="矩形 17"/>
                <p:cNvSpPr/>
                <p:nvPr/>
              </p:nvSpPr>
              <p:spPr>
                <a:xfrm>
                  <a:off x="304800" y="2171700"/>
                  <a:ext cx="2705100" cy="413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Arial"/>
                  </a:endParaRPr>
                </a:p>
              </p:txBody>
            </p:sp>
          </p:grpSp>
          <p:sp>
            <p:nvSpPr>
              <p:cNvPr id="19" name="矩形 18"/>
              <p:cNvSpPr/>
              <p:nvPr/>
            </p:nvSpPr>
            <p:spPr>
              <a:xfrm>
                <a:off x="83183" y="6296894"/>
                <a:ext cx="3634839" cy="199528"/>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grpSp>
        <p:sp>
          <p:nvSpPr>
            <p:cNvPr id="11333" name="文本框 2"/>
            <p:cNvSpPr txBox="1">
              <a:spLocks noChangeArrowheads="1"/>
            </p:cNvSpPr>
            <p:nvPr/>
          </p:nvSpPr>
          <p:spPr bwMode="auto">
            <a:xfrm>
              <a:off x="272393" y="1316300"/>
              <a:ext cx="2705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400" b="0" i="0" u="none" strike="noStrike" kern="1200" cap="none" spc="0" normalizeH="0" baseline="0" noProof="0" dirty="0">
                  <a:ln>
                    <a:noFill/>
                  </a:ln>
                  <a:solidFill>
                    <a:prstClr val="white"/>
                  </a:solidFill>
                  <a:effectLst/>
                  <a:uLnTx/>
                  <a:uFillTx/>
                  <a:latin typeface="Calibri" pitchFamily="34" charset="0"/>
                  <a:ea typeface="宋体" panose="02010600030101010101" pitchFamily="2" charset="-122"/>
                  <a:cs typeface="Arial"/>
                </a:rPr>
                <a:t>三维重建</a:t>
              </a:r>
            </a:p>
          </p:txBody>
        </p:sp>
      </p:grpSp>
      <p:sp>
        <p:nvSpPr>
          <p:cNvPr id="23" name="矩形 22"/>
          <p:cNvSpPr/>
          <p:nvPr/>
        </p:nvSpPr>
        <p:spPr>
          <a:xfrm>
            <a:off x="82550" y="2124075"/>
            <a:ext cx="3757930" cy="3785652"/>
          </a:xfrm>
          <a:prstGeom prst="rect">
            <a:avLst/>
          </a:prstGeom>
        </p:spPr>
        <p:txBody>
          <a:bodyPr wrap="square">
            <a:spAutoFit/>
          </a:bodyPr>
          <a:lstStyle/>
          <a:p>
            <a:pPr marL="285750" marR="0" lvl="0" indent="-285750" algn="l" defTabSz="914400" rtl="0" eaLnBrk="1" fontAlgn="auto" latinLnBrk="0" hangingPunct="1">
              <a:lnSpc>
                <a:spcPts val="1800"/>
              </a:lnSpc>
              <a:spcBef>
                <a:spcPct val="0"/>
              </a:spcBef>
              <a:spcAft>
                <a:spcPct val="0"/>
              </a:spcAft>
              <a:buClrTx/>
              <a:buSzTx/>
              <a:buFont typeface="Wingdings" panose="05000000000000000000" pitchFamily="2" charset="2"/>
              <a:buChar char="Ø"/>
              <a:tabLst/>
              <a:defRPr/>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三维重建需要获取到图像的深度</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得到深度信息后，需要对深度图像进行增强处理，经过预处理后的深度图像呈现二维形式，其中每个像素值表示物体表面到传感器的直线距离。接下来进行点云配准，将不同时间、角度、照度下获取的多帧图像匹配到统一的坐标系中，以公共场景为基准。配准后的深度信息仍然是散乱无序的点云数据，仅能提供部分物体信息，因此需要对点云数据进行融合处理，以获取更精细的重建模型。最后，通过表面生成，使用体素级方法处理原始灰度体数据，构造物体的可视等值面</a:t>
            </a:r>
            <a:endParaRPr kumimoji="0" lang="en-US" altLang="zh-CN" sz="1600" b="0" i="0" u="none" strike="noStrike" kern="1200" cap="none" spc="0" normalizeH="0" baseline="0" noProof="0" dirty="0">
              <a:ln>
                <a:noFill/>
              </a:ln>
              <a:solidFill>
                <a:srgbClr val="E7E6E6">
                  <a:lumMod val="25000"/>
                </a:srgbClr>
              </a:solidFill>
              <a:effectLst/>
              <a:uLnTx/>
              <a:uFillTx/>
              <a:latin typeface="Calibri"/>
              <a:ea typeface="宋体" panose="02010600030101010101" pitchFamily="2" charset="-122"/>
              <a:cs typeface="Arial" panose="020B0604020202020204" pitchFamily="34" charset="0"/>
            </a:endParaRPr>
          </a:p>
        </p:txBody>
      </p:sp>
      <p:sp>
        <p:nvSpPr>
          <p:cNvPr id="3" name="Rectangle 2">
            <a:extLst>
              <a:ext uri="{FF2B5EF4-FFF2-40B4-BE49-F238E27FC236}">
                <a16:creationId xmlns:a16="http://schemas.microsoft.com/office/drawing/2014/main" id="{9FF938ED-4F3A-5CC6-587B-208918239DDB}"/>
              </a:ext>
            </a:extLst>
          </p:cNvPr>
          <p:cNvSpPr>
            <a:spLocks noChangeArrowheads="1"/>
          </p:cNvSpPr>
          <p:nvPr/>
        </p:nvSpPr>
        <p:spPr bwMode="auto">
          <a:xfrm>
            <a:off x="8565831" y="1778644"/>
            <a:ext cx="128119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7" name="图片 6">
            <a:extLst>
              <a:ext uri="{FF2B5EF4-FFF2-40B4-BE49-F238E27FC236}">
                <a16:creationId xmlns:a16="http://schemas.microsoft.com/office/drawing/2014/main" id="{2C339002-D534-96D6-8003-0345C701D654}"/>
              </a:ext>
            </a:extLst>
          </p:cNvPr>
          <p:cNvPicPr>
            <a:picLocks noChangeAspect="1"/>
          </p:cNvPicPr>
          <p:nvPr/>
        </p:nvPicPr>
        <p:blipFill>
          <a:blip r:embed="rId3"/>
          <a:stretch>
            <a:fillRect/>
          </a:stretch>
        </p:blipFill>
        <p:spPr>
          <a:xfrm>
            <a:off x="4713580" y="2169794"/>
            <a:ext cx="6218580" cy="2263381"/>
          </a:xfrm>
          <a:prstGeom prst="rect">
            <a:avLst/>
          </a:prstGeom>
        </p:spPr>
      </p:pic>
      <p:pic>
        <p:nvPicPr>
          <p:cNvPr id="4" name="图片 3">
            <a:extLst>
              <a:ext uri="{FF2B5EF4-FFF2-40B4-BE49-F238E27FC236}">
                <a16:creationId xmlns:a16="http://schemas.microsoft.com/office/drawing/2014/main" id="{323642EF-C584-7A4A-BB32-3CF1E7C1083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6" name="图片 5">
            <a:extLst>
              <a:ext uri="{FF2B5EF4-FFF2-40B4-BE49-F238E27FC236}">
                <a16:creationId xmlns:a16="http://schemas.microsoft.com/office/drawing/2014/main" id="{2902D8AD-4AB2-6EE0-4BA8-757A0931523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extLst>
      <p:ext uri="{BB962C8B-B14F-4D97-AF65-F5344CB8AC3E}">
        <p14:creationId xmlns:p14="http://schemas.microsoft.com/office/powerpoint/2010/main" val="2532851292"/>
      </p:ext>
    </p:extLst>
  </p:cSld>
  <p:clrMapOvr>
    <a:masterClrMapping/>
  </p:clrMapOvr>
  <p:transition spd="slow" advTm="2000">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 name="矩形 2"/>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 name="文本框 3"/>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11500">
                <a:solidFill>
                  <a:schemeClr val="bg1"/>
                </a:solidFill>
                <a:latin typeface="Impact" pitchFamily="34" charset="0"/>
              </a:rPr>
              <a:t>4</a:t>
            </a:r>
            <a:endParaRPr lang="zh-CN" altLang="en-US" sz="11500">
              <a:solidFill>
                <a:schemeClr val="bg1"/>
              </a:solidFill>
              <a:latin typeface="Impact" pitchFamily="34" charset="0"/>
            </a:endParaRPr>
          </a:p>
        </p:txBody>
      </p:sp>
      <p:sp>
        <p:nvSpPr>
          <p:cNvPr id="5" name="文本框 4"/>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p>
        </p:txBody>
      </p:sp>
      <p:sp>
        <p:nvSpPr>
          <p:cNvPr id="6" name="矩形 5"/>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7" name="文本框 6"/>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p>
        </p:txBody>
      </p:sp>
      <p:sp>
        <p:nvSpPr>
          <p:cNvPr id="8" name="文本框 7"/>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4800" b="1">
                <a:solidFill>
                  <a:schemeClr val="bg1"/>
                </a:solidFill>
                <a:latin typeface="微软雅黑" panose="020B0503020204020204" pitchFamily="34" charset="-122"/>
                <a:ea typeface="微软雅黑" panose="020B0503020204020204" pitchFamily="34" charset="-122"/>
              </a:rPr>
              <a:t>项目方案设计</a:t>
            </a:r>
          </a:p>
        </p:txBody>
      </p:sp>
      <p:pic>
        <p:nvPicPr>
          <p:cNvPr id="9" name="图片 8">
            <a:extLst>
              <a:ext uri="{FF2B5EF4-FFF2-40B4-BE49-F238E27FC236}">
                <a16:creationId xmlns:a16="http://schemas.microsoft.com/office/drawing/2014/main" id="{97922E3B-B71D-9264-78F5-A0C9161F09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 name="矩形 2"/>
          <p:cNvSpPr/>
          <p:nvPr/>
        </p:nvSpPr>
        <p:spPr>
          <a:xfrm>
            <a:off x="3497263" y="254000"/>
            <a:ext cx="8694737"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4" name="组合 3"/>
          <p:cNvGrpSpPr/>
          <p:nvPr/>
        </p:nvGrpSpPr>
        <p:grpSpPr>
          <a:xfrm>
            <a:off x="550863" y="82550"/>
            <a:ext cx="3409950" cy="585788"/>
            <a:chOff x="551544" y="82976"/>
            <a:chExt cx="3409770" cy="584775"/>
          </a:xfrm>
        </p:grpSpPr>
        <p:sp>
          <p:nvSpPr>
            <p:cNvPr id="14360" name="文本框 4"/>
            <p:cNvSpPr txBox="1">
              <a:spLocks noChangeArrowheads="1"/>
            </p:cNvSpPr>
            <p:nvPr/>
          </p:nvSpPr>
          <p:spPr bwMode="auto">
            <a:xfrm>
              <a:off x="669474"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a:solidFill>
                    <a:srgbClr val="044875"/>
                  </a:solidFill>
                  <a:latin typeface="微软雅黑" panose="020B0503020204020204" pitchFamily="34" charset="-122"/>
                  <a:ea typeface="微软雅黑" panose="020B0503020204020204" pitchFamily="34" charset="-122"/>
                </a:rPr>
                <a:t>项目方案设计</a:t>
              </a:r>
            </a:p>
          </p:txBody>
        </p:sp>
        <p:sp>
          <p:nvSpPr>
            <p:cNvPr id="6" name="文本框 5"/>
            <p:cNvSpPr txBox="1"/>
            <p:nvPr/>
          </p:nvSpPr>
          <p:spPr>
            <a:xfrm>
              <a:off x="551544" y="82976"/>
              <a:ext cx="723862" cy="584775"/>
            </a:xfrm>
            <a:prstGeom prst="rect">
              <a:avLst/>
            </a:prstGeom>
            <a:noFill/>
          </p:spPr>
          <p:txBody>
            <a:bodyPr>
              <a:spAutoFit/>
            </a:bodyPr>
            <a:lstStyle/>
            <a:p>
              <a:pPr algn="ctr" eaLnBrk="1" fontAlgn="auto" hangingPunct="1">
                <a:spcBef>
                  <a:spcPct val="0"/>
                </a:spcBef>
                <a:spcAft>
                  <a:spcPct val="0"/>
                </a:spcAft>
                <a:defRPr/>
              </a:pPr>
              <a:r>
                <a:rPr lang="en-US" altLang="zh-CN" sz="3200">
                  <a:solidFill>
                    <a:schemeClr val="bg2">
                      <a:lumMod val="25000"/>
                    </a:schemeClr>
                  </a:solidFill>
                  <a:latin typeface="Impact" pitchFamily="34" charset="0"/>
                  <a:ea typeface="+mn-ea"/>
                </a:rPr>
                <a:t>04</a:t>
              </a:r>
              <a:endParaRPr lang="zh-CN" altLang="en-US" sz="3200">
                <a:solidFill>
                  <a:schemeClr val="bg2">
                    <a:lumMod val="25000"/>
                  </a:schemeClr>
                </a:solidFill>
                <a:latin typeface="Impact" pitchFamily="34" charset="0"/>
                <a:ea typeface="+mn-ea"/>
              </a:endParaRPr>
            </a:p>
          </p:txBody>
        </p:sp>
      </p:grpSp>
      <p:sp>
        <p:nvSpPr>
          <p:cNvPr id="7" name="矩形 6"/>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8" name="矩形 7"/>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9" name="文本框 8"/>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grpSp>
        <p:nvGrpSpPr>
          <p:cNvPr id="32" name="组合 31"/>
          <p:cNvGrpSpPr/>
          <p:nvPr/>
        </p:nvGrpSpPr>
        <p:grpSpPr>
          <a:xfrm>
            <a:off x="414338" y="927100"/>
            <a:ext cx="8310562" cy="704850"/>
            <a:chOff x="413564" y="926315"/>
            <a:chExt cx="8311335" cy="704850"/>
          </a:xfrm>
        </p:grpSpPr>
        <p:sp>
          <p:nvSpPr>
            <p:cNvPr id="10" name="矩形 9"/>
            <p:cNvSpPr/>
            <p:nvPr/>
          </p:nvSpPr>
          <p:spPr>
            <a:xfrm>
              <a:off x="413564" y="926315"/>
              <a:ext cx="6601439" cy="70485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1" name="矩形 10"/>
            <p:cNvSpPr/>
            <p:nvPr/>
          </p:nvSpPr>
          <p:spPr>
            <a:xfrm>
              <a:off x="7015003" y="926315"/>
              <a:ext cx="1709896" cy="70485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sp>
        <p:nvSpPr>
          <p:cNvPr id="17" name="燕尾形 16"/>
          <p:cNvSpPr/>
          <p:nvPr/>
        </p:nvSpPr>
        <p:spPr>
          <a:xfrm>
            <a:off x="7869238" y="1089025"/>
            <a:ext cx="447675" cy="388938"/>
          </a:xfrm>
          <a:prstGeom prst="chevron">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solidFill>
                <a:schemeClr val="tx1"/>
              </a:solidFill>
            </a:endParaRPr>
          </a:p>
        </p:txBody>
      </p:sp>
      <p:sp>
        <p:nvSpPr>
          <p:cNvPr id="12" name="文本框 11">
            <a:extLst>
              <a:ext uri="{FF2B5EF4-FFF2-40B4-BE49-F238E27FC236}">
                <a16:creationId xmlns:a16="http://schemas.microsoft.com/office/drawing/2014/main" id="{7AB2F9DB-7868-BB6E-756D-5FD5E7039B34}"/>
              </a:ext>
            </a:extLst>
          </p:cNvPr>
          <p:cNvSpPr txBox="1"/>
          <p:nvPr/>
        </p:nvSpPr>
        <p:spPr>
          <a:xfrm>
            <a:off x="0" y="1793875"/>
            <a:ext cx="8779106" cy="3467616"/>
          </a:xfrm>
          <a:prstGeom prst="rect">
            <a:avLst/>
          </a:prstGeom>
          <a:noFill/>
        </p:spPr>
        <p:txBody>
          <a:bodyPr wrap="square">
            <a:spAutoFit/>
          </a:bodyPr>
          <a:lstStyle/>
          <a:p>
            <a:pPr indent="304800">
              <a:lnSpc>
                <a:spcPts val="2200"/>
              </a:lnSpc>
              <a:tabLst>
                <a:tab pos="239395" algn="l"/>
              </a:tabLst>
            </a:pPr>
            <a:r>
              <a:rPr lang="zh-CN" altLang="zh-CN" sz="1800" dirty="0">
                <a:effectLst/>
                <a:latin typeface="Times New Roman" panose="02020603050405020304" pitchFamily="18" charset="0"/>
                <a:ea typeface="宋体" panose="02010600030101010101" pitchFamily="2" charset="-122"/>
              </a:rPr>
              <a:t>本系统主要分为前端、后端和回环检测三个主要模块。前端负责实时处理输入图像序列，提取特征点并进行跟踪，以估计相机的运动和位姿。在前端中，使用</a:t>
            </a:r>
            <a:r>
              <a:rPr lang="en-US" altLang="zh-CN" sz="1800" dirty="0">
                <a:effectLst/>
                <a:latin typeface="Times New Roman" panose="02020603050405020304" pitchFamily="18" charset="0"/>
                <a:ea typeface="宋体" panose="02010600030101010101" pitchFamily="2" charset="-122"/>
              </a:rPr>
              <a:t>ORB</a:t>
            </a:r>
            <a:r>
              <a:rPr lang="zh-CN" altLang="zh-CN" sz="1800" dirty="0">
                <a:effectLst/>
                <a:latin typeface="Times New Roman" panose="02020603050405020304" pitchFamily="18" charset="0"/>
                <a:ea typeface="宋体" panose="02010600030101010101" pitchFamily="2" charset="-122"/>
              </a:rPr>
              <a:t>特征点提取和描述子生成算法，通过</a:t>
            </a:r>
            <a:r>
              <a:rPr lang="en-US" altLang="zh-CN" sz="1800" dirty="0">
                <a:effectLst/>
                <a:latin typeface="Times New Roman" panose="02020603050405020304" pitchFamily="18" charset="0"/>
                <a:ea typeface="宋体" panose="02010600030101010101" pitchFamily="2" charset="-122"/>
              </a:rPr>
              <a:t>FAST</a:t>
            </a:r>
            <a:r>
              <a:rPr lang="zh-CN" altLang="zh-CN" sz="1800" dirty="0">
                <a:effectLst/>
                <a:latin typeface="Times New Roman" panose="02020603050405020304" pitchFamily="18" charset="0"/>
                <a:ea typeface="宋体" panose="02010600030101010101" pitchFamily="2" charset="-122"/>
              </a:rPr>
              <a:t>角点检测器检测特征点，然后使用</a:t>
            </a:r>
            <a:r>
              <a:rPr lang="en-US" altLang="zh-CN" sz="1800" dirty="0">
                <a:effectLst/>
                <a:latin typeface="Times New Roman" panose="02020603050405020304" pitchFamily="18" charset="0"/>
                <a:ea typeface="宋体" panose="02010600030101010101" pitchFamily="2" charset="-122"/>
              </a:rPr>
              <a:t>BRIEF</a:t>
            </a:r>
            <a:r>
              <a:rPr lang="zh-CN" altLang="zh-CN" sz="1800" dirty="0">
                <a:effectLst/>
                <a:latin typeface="Times New Roman" panose="02020603050405020304" pitchFamily="18" charset="0"/>
                <a:ea typeface="宋体" panose="02010600030101010101" pitchFamily="2" charset="-122"/>
              </a:rPr>
              <a:t>描述子对特征点进行描述。同时，前端还负责对新的关键帧进行选择和插入，以保持地图的稀疏性；后端主要负责对地图进行优化和维护，以提高定位和地图的准确性。在后端中，使用图优化技术，如位姿图优化和非线性优化，来最小化重投影误差和优化地图点的位置。后端还负责处理闭环检测产生的回环，并进行回环优化，以减小地图的漂移；回环检测模块负责检测并处理闭环，即当相机经过先前访问过的位置时，通过回环检测来纠正地图的漂移和误差。通过这三个模块的协同工作，系统能够能够实现实时的单目视觉定位和建图的功能。</a:t>
            </a:r>
          </a:p>
          <a:p>
            <a:r>
              <a:rPr lang="zh-CN" altLang="en-US" sz="1800" dirty="0">
                <a:effectLst/>
                <a:ea typeface="宋体" panose="02010600030101010101" pitchFamily="2" charset="-122"/>
                <a:cs typeface="Times New Roman" panose="02020603050405020304" pitchFamily="18" charset="0"/>
              </a:rPr>
              <a:t>      同时</a:t>
            </a:r>
            <a:r>
              <a:rPr lang="zh-CN" altLang="zh-CN" sz="1800" dirty="0">
                <a:effectLst/>
                <a:ea typeface="宋体" panose="02010600030101010101" pitchFamily="2" charset="-122"/>
                <a:cs typeface="Times New Roman" panose="02020603050405020304" pitchFamily="18" charset="0"/>
              </a:rPr>
              <a:t>，结合</a:t>
            </a:r>
            <a:r>
              <a:rPr lang="en-US" altLang="zh-CN" sz="1800" dirty="0">
                <a:effectLst/>
                <a:ea typeface="宋体" panose="02010600030101010101" pitchFamily="2" charset="-122"/>
                <a:cs typeface="Times New Roman" panose="02020603050405020304" pitchFamily="18" charset="0"/>
              </a:rPr>
              <a:t>ORB-SLAM</a:t>
            </a:r>
            <a:r>
              <a:rPr lang="zh-CN" altLang="zh-CN" sz="1800" dirty="0">
                <a:effectLst/>
                <a:ea typeface="宋体" panose="02010600030101010101" pitchFamily="2" charset="-122"/>
                <a:cs typeface="Times New Roman" panose="02020603050405020304" pitchFamily="18" charset="0"/>
              </a:rPr>
              <a:t>的优缺点，本系统对建图功能做了一定程度的优化，通过使用单目深度估计模型实现三维地图重建</a:t>
            </a:r>
            <a:endParaRPr lang="zh-CN" altLang="en-US" dirty="0"/>
          </a:p>
        </p:txBody>
      </p:sp>
      <p:pic>
        <p:nvPicPr>
          <p:cNvPr id="5" name="图片 4">
            <a:extLst>
              <a:ext uri="{FF2B5EF4-FFF2-40B4-BE49-F238E27FC236}">
                <a16:creationId xmlns:a16="http://schemas.microsoft.com/office/drawing/2014/main" id="{E4261D03-F3E8-30CF-D296-E7B4A1AEED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13" name="图片 12">
            <a:extLst>
              <a:ext uri="{FF2B5EF4-FFF2-40B4-BE49-F238E27FC236}">
                <a16:creationId xmlns:a16="http://schemas.microsoft.com/office/drawing/2014/main" id="{A7B64B1B-71F3-81EF-51EC-0CC29292DDB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par>
                    <p:cTn id="15" fill="hold" nodeType="clickPar">
                      <p:stCondLst>
                        <p:cond delay="indefinite"/>
                      </p:stCondLst>
                      <p:childTnLst>
                        <p:par>
                          <p:cTn id="16" fill="hold" nodeType="withGroup">
                            <p:stCondLst>
                              <p:cond delay="indefinite"/>
                            </p:stCondLst>
                          </p:cTn>
                        </p:par>
                      </p:childTnLst>
                    </p:cTn>
                  </p:par>
                  <p:par>
                    <p:cTn id="17" fill="hold" nodeType="clickPar">
                      <p:stCondLst>
                        <p:cond delay="indefinite"/>
                      </p:stCondLst>
                      <p:childTnLst>
                        <p:par>
                          <p:cTn id="18"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3" name="矩形 2"/>
          <p:cNvSpPr/>
          <p:nvPr/>
        </p:nvSpPr>
        <p:spPr>
          <a:xfrm>
            <a:off x="3497263" y="254000"/>
            <a:ext cx="8694737"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grpSp>
        <p:nvGrpSpPr>
          <p:cNvPr id="4" name="组合 3"/>
          <p:cNvGrpSpPr/>
          <p:nvPr/>
        </p:nvGrpSpPr>
        <p:grpSpPr>
          <a:xfrm>
            <a:off x="550863" y="82550"/>
            <a:ext cx="3409950" cy="585788"/>
            <a:chOff x="551544" y="82976"/>
            <a:chExt cx="3409770" cy="584775"/>
          </a:xfrm>
        </p:grpSpPr>
        <p:sp>
          <p:nvSpPr>
            <p:cNvPr id="14360" name="文本框 4"/>
            <p:cNvSpPr txBox="1">
              <a:spLocks noChangeArrowheads="1"/>
            </p:cNvSpPr>
            <p:nvPr/>
          </p:nvSpPr>
          <p:spPr bwMode="auto">
            <a:xfrm>
              <a:off x="669474"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0" i="0" u="none" strike="noStrike" kern="1200" cap="none" spc="0" normalizeH="0" baseline="0" noProof="0" dirty="0">
                  <a:ln>
                    <a:noFill/>
                  </a:ln>
                  <a:solidFill>
                    <a:srgbClr val="044875"/>
                  </a:solidFill>
                  <a:effectLst/>
                  <a:uLnTx/>
                  <a:uFillTx/>
                  <a:latin typeface="微软雅黑" panose="020B0503020204020204" pitchFamily="34" charset="-122"/>
                  <a:ea typeface="微软雅黑" panose="020B0503020204020204" pitchFamily="34" charset="-122"/>
                  <a:cs typeface="Arial"/>
                </a:rPr>
                <a:t>项目流程图</a:t>
              </a:r>
            </a:p>
          </p:txBody>
        </p:sp>
        <p:sp>
          <p:nvSpPr>
            <p:cNvPr id="6" name="文本框 5"/>
            <p:cNvSpPr txBox="1"/>
            <p:nvPr/>
          </p:nvSpPr>
          <p:spPr>
            <a:xfrm>
              <a:off x="551544" y="82976"/>
              <a:ext cx="723862" cy="584775"/>
            </a:xfrm>
            <a:prstGeom prst="rect">
              <a:avLst/>
            </a:prstGeom>
            <a:noFill/>
          </p:spPr>
          <p:txBody>
            <a:bodyPr>
              <a:spAutoFit/>
            </a:bodyPr>
            <a:lstStyle/>
            <a:p>
              <a:pPr marL="0" marR="0" lvl="0" indent="0" algn="ctr" defTabSz="914400" rtl="0" eaLnBrk="1" fontAlgn="auto"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rPr>
                <a:t>04</a:t>
              </a:r>
              <a:endParaRPr kumimoji="0" lang="zh-CN" altLang="en-US"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endParaRPr>
            </a:p>
          </p:txBody>
        </p:sp>
      </p:grpSp>
      <p:sp>
        <p:nvSpPr>
          <p:cNvPr id="7" name="矩形 6"/>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8" name="矩形 7"/>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9" name="文本框 8"/>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rPr>
              <a:t>LOGO</a:t>
            </a:r>
            <a:endParaRPr kumimoji="0" lang="zh-CN" altLang="en-US"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endParaRPr>
          </a:p>
        </p:txBody>
      </p:sp>
      <p:grpSp>
        <p:nvGrpSpPr>
          <p:cNvPr id="32" name="组合 31"/>
          <p:cNvGrpSpPr/>
          <p:nvPr/>
        </p:nvGrpSpPr>
        <p:grpSpPr>
          <a:xfrm>
            <a:off x="414338" y="927100"/>
            <a:ext cx="8310562" cy="704850"/>
            <a:chOff x="413564" y="926315"/>
            <a:chExt cx="8311335" cy="704850"/>
          </a:xfrm>
        </p:grpSpPr>
        <p:sp>
          <p:nvSpPr>
            <p:cNvPr id="10" name="矩形 9"/>
            <p:cNvSpPr/>
            <p:nvPr/>
          </p:nvSpPr>
          <p:spPr>
            <a:xfrm>
              <a:off x="413564" y="926315"/>
              <a:ext cx="6601439" cy="70485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1" name="矩形 10"/>
            <p:cNvSpPr/>
            <p:nvPr/>
          </p:nvSpPr>
          <p:spPr>
            <a:xfrm>
              <a:off x="7015003" y="926315"/>
              <a:ext cx="1709896" cy="70485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grpSp>
      <p:sp>
        <p:nvSpPr>
          <p:cNvPr id="17" name="燕尾形 16"/>
          <p:cNvSpPr/>
          <p:nvPr/>
        </p:nvSpPr>
        <p:spPr>
          <a:xfrm>
            <a:off x="7869238" y="1089025"/>
            <a:ext cx="447675" cy="388938"/>
          </a:xfrm>
          <a:prstGeom prst="chevron">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Arial"/>
            </a:endParaRPr>
          </a:p>
        </p:txBody>
      </p:sp>
      <p:pic>
        <p:nvPicPr>
          <p:cNvPr id="13" name="图片 12">
            <a:extLst>
              <a:ext uri="{FF2B5EF4-FFF2-40B4-BE49-F238E27FC236}">
                <a16:creationId xmlns:a16="http://schemas.microsoft.com/office/drawing/2014/main" id="{7AC4F1E3-7B9B-0140-3F79-2BBD1B729AB5}"/>
              </a:ext>
            </a:extLst>
          </p:cNvPr>
          <p:cNvPicPr>
            <a:picLocks noChangeAspect="1"/>
          </p:cNvPicPr>
          <p:nvPr/>
        </p:nvPicPr>
        <p:blipFill>
          <a:blip r:embed="rId3"/>
          <a:stretch>
            <a:fillRect/>
          </a:stretch>
        </p:blipFill>
        <p:spPr>
          <a:xfrm>
            <a:off x="1332945" y="1793875"/>
            <a:ext cx="7538222" cy="4552902"/>
          </a:xfrm>
          <a:prstGeom prst="rect">
            <a:avLst/>
          </a:prstGeom>
        </p:spPr>
      </p:pic>
      <p:pic>
        <p:nvPicPr>
          <p:cNvPr id="5" name="图片 4">
            <a:extLst>
              <a:ext uri="{FF2B5EF4-FFF2-40B4-BE49-F238E27FC236}">
                <a16:creationId xmlns:a16="http://schemas.microsoft.com/office/drawing/2014/main" id="{94D40C65-8FE4-CBC0-BFAE-966684362A5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12" name="图片 11">
            <a:extLst>
              <a:ext uri="{FF2B5EF4-FFF2-40B4-BE49-F238E27FC236}">
                <a16:creationId xmlns:a16="http://schemas.microsoft.com/office/drawing/2014/main" id="{9B22467E-90AA-10C2-AA2D-DD75F570AFA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extLst>
      <p:ext uri="{BB962C8B-B14F-4D97-AF65-F5344CB8AC3E}">
        <p14:creationId xmlns:p14="http://schemas.microsoft.com/office/powerpoint/2010/main" val="982720446"/>
      </p:ext>
    </p:extLst>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22" presetClass="entr" presetSubtype="8" fill="hold" grpId="0" nodeType="clickEffec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grpId="0" nodeType="withEffec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childTnLst>
                          </p:cTn>
                        </p:par>
                      </p:childTnLst>
                    </p:cTn>
                  </p:par>
                  <p:par>
                    <p:cTn id="11" fill="hold" nodeType="clickPar">
                      <p:stCondLst>
                        <p:cond delay="indefinite"/>
                      </p:stCondLst>
                      <p:childTnLst>
                        <p:par>
                          <p:cTn id="12" fill="hold" nodeType="withGroup">
                            <p:stCondLst>
                              <p:cond delay="indefinite"/>
                            </p:stCondLst>
                          </p:cTn>
                        </p:par>
                        <p:par>
                          <p:cTn id="13" fill="hold" nodeType="afterGroup">
                            <p:stCondLst>
                              <p:cond delay="0"/>
                            </p:stCondLst>
                            <p:childTnLst>
                              <p:par>
                                <p:cTn id="14" presetID="10" presetClass="entr" presetSubtype="0" fill="hold" nodeType="clickEffec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par>
                                <p:cTn id="17" presetID="22" presetClass="entr" presetSubtype="8" fill="hold" grpId="0" nodeType="withEffec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par>
                                <p:cTn id="20" presetID="22" presetClass="entr" presetSubtype="2" fill="hold" grpId="0" nodeType="withEffect">
                                  <p:childTnLst>
                                    <p:set>
                                      <p:cBhvr>
                                        <p:cTn id="21" dur="1" fill="hold">
                                          <p:stCondLst>
                                            <p:cond delay="0"/>
                                          </p:stCondLst>
                                        </p:cTn>
                                        <p:tgtEl>
                                          <p:spTgt spid="7"/>
                                        </p:tgtEl>
                                        <p:attrNameLst>
                                          <p:attrName>style.visibility</p:attrName>
                                        </p:attrNameLst>
                                      </p:cBhvr>
                                      <p:to>
                                        <p:strVal val="visible"/>
                                      </p:to>
                                    </p:set>
                                    <p:animEffect transition="in" filter="wipe(right)">
                                      <p:cBhvr>
                                        <p:cTn id="22" dur="500"/>
                                        <p:tgtEl>
                                          <p:spTgt spid="7"/>
                                        </p:tgtEl>
                                      </p:cBhvr>
                                    </p:animEffect>
                                  </p:childTnLst>
                                </p:cTn>
                              </p:par>
                              <p:par>
                                <p:cTn id="23" presetID="10" presetClass="entr" presetSubtype="0" fill="hold" grpId="0" nodeType="withEffec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nodeType="clickPar">
                      <p:stCondLst>
                        <p:cond delay="indefinite"/>
                      </p:stCondLst>
                      <p:childTnLst>
                        <p:par>
                          <p:cTn id="27" fill="hold" nodeType="withGroup">
                            <p:stCondLst>
                              <p:cond delay="indefinite"/>
                            </p:stCondLst>
                          </p:cTn>
                        </p:par>
                        <p:par>
                          <p:cTn id="28" fill="hold" nodeType="afterGroup">
                            <p:stCondLst>
                              <p:cond delay="0"/>
                            </p:stCondLst>
                            <p:childTnLst>
                              <p:par>
                                <p:cTn id="29" presetID="22" presetClass="entr" presetSubtype="8" fill="hold" nodeType="clickEffect">
                                  <p:childTnLst>
                                    <p:set>
                                      <p:cBhvr>
                                        <p:cTn id="30" dur="1" fill="hold">
                                          <p:stCondLst>
                                            <p:cond delay="0"/>
                                          </p:stCondLst>
                                        </p:cTn>
                                        <p:tgtEl>
                                          <p:spTgt spid="32"/>
                                        </p:tgtEl>
                                        <p:attrNameLst>
                                          <p:attrName>style.visibility</p:attrName>
                                        </p:attrNameLst>
                                      </p:cBhvr>
                                      <p:to>
                                        <p:strVal val="visible"/>
                                      </p:to>
                                    </p:set>
                                    <p:animEffect transition="in" filter="wipe(left)">
                                      <p:cBhvr>
                                        <p:cTn id="31" dur="500"/>
                                        <p:tgtEl>
                                          <p:spTgt spid="32"/>
                                        </p:tgtEl>
                                      </p:cBhvr>
                                    </p:animEffect>
                                  </p:childTnLst>
                                </p:cTn>
                              </p:par>
                            </p:childTnLst>
                          </p:cTn>
                        </p:par>
                      </p:childTnLst>
                    </p:cTn>
                  </p:par>
                  <p:par>
                    <p:cTn id="32" fill="hold" nodeType="clickPar">
                      <p:stCondLst>
                        <p:cond delay="indefinite"/>
                      </p:stCondLst>
                      <p:childTnLst>
                        <p:par>
                          <p:cTn id="33" fill="hold" nodeType="withGroup">
                            <p:stCondLst>
                              <p:cond delay="indefinite"/>
                            </p:stCondLst>
                          </p:cTn>
                        </p:par>
                        <p:par>
                          <p:cTn id="34" fill="hold" nodeType="afterGroup">
                            <p:stCondLst>
                              <p:cond delay="0"/>
                            </p:stCondLst>
                            <p:childTnLst>
                              <p:par>
                                <p:cTn id="35" presetID="22" presetClass="entr" presetSubtype="8" fill="hold" grpId="0" nodeType="clickEffect">
                                  <p:childTnLst>
                                    <p:set>
                                      <p:cBhvr>
                                        <p:cTn id="36" dur="1" fill="hold">
                                          <p:stCondLst>
                                            <p:cond delay="0"/>
                                          </p:stCondLst>
                                        </p:cTn>
                                        <p:tgtEl>
                                          <p:spTgt spid="17"/>
                                        </p:tgtEl>
                                        <p:attrNameLst>
                                          <p:attrName>style.visibility</p:attrName>
                                        </p:attrNameLst>
                                      </p:cBhvr>
                                      <p:to>
                                        <p:strVal val="visible"/>
                                      </p:to>
                                    </p:set>
                                    <p:animEffect transition="in" filter="wipe(left)">
                                      <p:cBhvr>
                                        <p:cTn id="37" dur="500"/>
                                        <p:tgtEl>
                                          <p:spTgt spid="17"/>
                                        </p:tgtEl>
                                      </p:cBhvr>
                                    </p:animEffect>
                                  </p:childTnLst>
                                </p:cTn>
                              </p:par>
                            </p:childTnLst>
                          </p:cTn>
                        </p:par>
                      </p:childTnLst>
                    </p:cTn>
                  </p:par>
                  <p:par>
                    <p:cTn id="38" fill="hold" nodeType="clickPar">
                      <p:stCondLst>
                        <p:cond delay="indefinite"/>
                      </p:stCondLst>
                      <p:childTnLst>
                        <p:par>
                          <p:cTn id="39" fill="hold" nodeType="withGroup">
                            <p:stCondLst>
                              <p:cond delay="indefinite"/>
                            </p:stCondLst>
                          </p:cTn>
                        </p:par>
                      </p:childTnLst>
                    </p:cTn>
                  </p:par>
                  <p:par>
                    <p:cTn id="40" fill="hold" nodeType="clickPar">
                      <p:stCondLst>
                        <p:cond delay="indefinite"/>
                      </p:stCondLst>
                      <p:childTnLst>
                        <p:par>
                          <p:cTn id="41" fill="hold" nodeType="withGroup">
                            <p:stCondLst>
                              <p:cond delay="indefinite"/>
                            </p:stCondLst>
                          </p:cTn>
                        </p:par>
                      </p:childTnLst>
                    </p:cTn>
                  </p:par>
                  <p:par>
                    <p:cTn id="42" fill="hold" nodeType="clickPar">
                      <p:stCondLst>
                        <p:cond delay="indefinite"/>
                      </p:stCondLst>
                      <p:childTnLst>
                        <p:par>
                          <p:cTn id="43" fill="hold" nodeType="withGroup">
                            <p:stCondLst>
                              <p:cond delay="indefinite"/>
                            </p:stCondLst>
                          </p:cTn>
                        </p:par>
                      </p:childTnLst>
                    </p:cTn>
                  </p:par>
                  <p:par>
                    <p:cTn id="44" fill="hold" nodeType="clickPar">
                      <p:stCondLst>
                        <p:cond delay="indefinite"/>
                      </p:stCondLst>
                      <p:childTnLst>
                        <p:par>
                          <p:cTn id="45" fill="hold" nodeType="withGroup">
                            <p:stCondLst>
                              <p:cond delay="indefinite"/>
                            </p:stCondLst>
                          </p:cTn>
                        </p:par>
                      </p:childTnLst>
                    </p:cTn>
                  </p:par>
                  <p:par>
                    <p:cTn id="46" fill="hold" nodeType="clickPar">
                      <p:stCondLst>
                        <p:cond delay="indefinite"/>
                      </p:stCondLst>
                      <p:childTnLst>
                        <p:par>
                          <p:cTn id="47" fill="hold" nodeType="withGroup">
                            <p:stCondLst>
                              <p:cond delay="indefinite"/>
                            </p:stCondLst>
                          </p:cTn>
                        </p:par>
                      </p:childTnLst>
                    </p:cTn>
                  </p:par>
                  <p:par>
                    <p:cTn id="48" fill="hold" nodeType="clickPar">
                      <p:stCondLst>
                        <p:cond delay="indefinite"/>
                      </p:stCondLst>
                      <p:childTnLst>
                        <p:par>
                          <p:cTn id="49"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animBg="1"/>
      <p:bldP spid="8" grpId="0" animBg="1"/>
      <p:bldP spid="9" grpId="0"/>
      <p:bldP spid="1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 name="矩形 2"/>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 name="文本框 3"/>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11500">
                <a:solidFill>
                  <a:schemeClr val="bg1"/>
                </a:solidFill>
                <a:latin typeface="Impact" pitchFamily="34" charset="0"/>
              </a:rPr>
              <a:t>5</a:t>
            </a:r>
            <a:endParaRPr lang="zh-CN" altLang="en-US" sz="11500">
              <a:solidFill>
                <a:schemeClr val="bg1"/>
              </a:solidFill>
              <a:latin typeface="Impact" pitchFamily="34" charset="0"/>
            </a:endParaRPr>
          </a:p>
        </p:txBody>
      </p:sp>
      <p:sp>
        <p:nvSpPr>
          <p:cNvPr id="5" name="文本框 4"/>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p>
        </p:txBody>
      </p:sp>
      <p:sp>
        <p:nvSpPr>
          <p:cNvPr id="6" name="矩形 5"/>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7" name="文本框 6"/>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p>
        </p:txBody>
      </p:sp>
      <p:sp>
        <p:nvSpPr>
          <p:cNvPr id="8" name="文本框 7"/>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4800" b="1" dirty="0">
                <a:solidFill>
                  <a:schemeClr val="bg1"/>
                </a:solidFill>
                <a:latin typeface="微软雅黑" panose="020B0503020204020204" pitchFamily="34" charset="-122"/>
                <a:ea typeface="微软雅黑" panose="020B0503020204020204" pitchFamily="34" charset="-122"/>
              </a:rPr>
              <a:t>结果测试及分析</a:t>
            </a:r>
          </a:p>
        </p:txBody>
      </p:sp>
      <p:pic>
        <p:nvPicPr>
          <p:cNvPr id="9" name="图片 8">
            <a:extLst>
              <a:ext uri="{FF2B5EF4-FFF2-40B4-BE49-F238E27FC236}">
                <a16:creationId xmlns:a16="http://schemas.microsoft.com/office/drawing/2014/main" id="{FC7F515F-52AC-4875-8F06-C8852ED652E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10" presetClass="entr" presetSubtype="0" fill="hold" grpId="0" nodeType="clickEffec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nodeType="clickPar">
                      <p:stCondLst>
                        <p:cond delay="indefinite"/>
                      </p:stCondLst>
                      <p:childTnLst>
                        <p:par>
                          <p:cTn id="9" fill="hold" nodeType="withGroup">
                            <p:stCondLst>
                              <p:cond delay="indefinite"/>
                            </p:stCondLst>
                          </p:cTn>
                        </p:par>
                        <p:par>
                          <p:cTn id="10" fill="hold" nodeType="afterGroup">
                            <p:stCondLst>
                              <p:cond delay="0"/>
                            </p:stCondLst>
                            <p:childTnLst>
                              <p:par>
                                <p:cTn id="11" presetID="22" presetClass="entr" presetSubtype="8" fill="hold" grpId="1" nodeType="clickEffec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2" fill="hold" grpId="4" nodeType="withEffect">
                                  <p:childTnLst>
                                    <p:set>
                                      <p:cBhvr>
                                        <p:cTn id="15" dur="1" fill="hold">
                                          <p:stCondLst>
                                            <p:cond delay="0"/>
                                          </p:stCondLst>
                                        </p:cTn>
                                        <p:tgtEl>
                                          <p:spTgt spid="6"/>
                                        </p:tgtEl>
                                        <p:attrNameLst>
                                          <p:attrName>style.visibility</p:attrName>
                                        </p:attrNameLst>
                                      </p:cBhvr>
                                      <p:to>
                                        <p:strVal val="visible"/>
                                      </p:to>
                                    </p:set>
                                    <p:animEffect transition="in" filter="wipe(right)">
                                      <p:cBhvr>
                                        <p:cTn id="16" dur="500"/>
                                        <p:tgtEl>
                                          <p:spTgt spid="6"/>
                                        </p:tgtEl>
                                      </p:cBhvr>
                                    </p:animEffect>
                                  </p:childTnLst>
                                </p:cTn>
                              </p:par>
                            </p:childTnLst>
                          </p:cTn>
                        </p:par>
                      </p:childTnLst>
                    </p:cTn>
                  </p:par>
                  <p:par>
                    <p:cTn id="17" fill="hold" nodeType="clickPar">
                      <p:stCondLst>
                        <p:cond delay="indefinite"/>
                      </p:stCondLst>
                      <p:childTnLst>
                        <p:par>
                          <p:cTn id="18" fill="hold" nodeType="withGroup">
                            <p:stCondLst>
                              <p:cond delay="indefinite"/>
                            </p:stCondLst>
                          </p:cTn>
                        </p:par>
                        <p:par>
                          <p:cTn id="19" fill="hold" nodeType="afterGroup">
                            <p:stCondLst>
                              <p:cond delay="0"/>
                            </p:stCondLst>
                            <p:childTnLst>
                              <p:par>
                                <p:cTn id="20" presetID="10" presetClass="entr" presetSubtype="0" fill="hold" grpId="3" nodeType="clickEffec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grpId="5" nodeType="withEffec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par>
                    <p:cTn id="26" fill="hold" nodeType="clickPar">
                      <p:stCondLst>
                        <p:cond delay="indefinite"/>
                      </p:stCondLst>
                      <p:childTnLst>
                        <p:par>
                          <p:cTn id="27" fill="hold" nodeType="withGroup">
                            <p:stCondLst>
                              <p:cond delay="indefinite"/>
                            </p:stCondLst>
                          </p:cTn>
                        </p:par>
                        <p:par>
                          <p:cTn id="28" fill="hold" nodeType="afterGroup">
                            <p:stCondLst>
                              <p:cond delay="0"/>
                            </p:stCondLst>
                            <p:childTnLst>
                              <p:par>
                                <p:cTn id="29" presetID="42" presetClass="entr" presetSubtype="0" fill="hold" grpId="2" nodeType="clickEffect">
                                  <p:childTnLst>
                                    <p:set>
                                      <p:cBhvr>
                                        <p:cTn id="30" dur="1" fill="hold">
                                          <p:stCondLst>
                                            <p:cond delay="0"/>
                                          </p:stCondLst>
                                        </p:cTn>
                                        <p:tgtEl>
                                          <p:spTgt spid="4"/>
                                        </p:tgtEl>
                                        <p:attrNameLst>
                                          <p:attrName>style.visibility</p:attrName>
                                        </p:attrNameLst>
                                      </p:cBhvr>
                                      <p:to>
                                        <p:strVal val="visible"/>
                                      </p:to>
                                    </p:set>
                                    <p:animEffect transition="in" filter="fade">
                                      <p:cBhvr>
                                        <p:cTn id="31" dur="1000"/>
                                        <p:tgtEl>
                                          <p:spTgt spid="4"/>
                                        </p:tgtEl>
                                      </p:cBhvr>
                                    </p:animEffect>
                                    <p:anim calcmode="lin" valueType="num">
                                      <p:cBhvr>
                                        <p:cTn id="32" dur="1000" fill="hold"/>
                                        <p:tgtEl>
                                          <p:spTgt spid="4"/>
                                        </p:tgtEl>
                                        <p:attrNameLst>
                                          <p:attrName>ppt_x</p:attrName>
                                        </p:attrNameLst>
                                      </p:cBhvr>
                                      <p:tavLst>
                                        <p:tav tm="0">
                                          <p:val>
                                            <p:strVal val="#ppt_x"/>
                                          </p:val>
                                        </p:tav>
                                        <p:tav tm="100000">
                                          <p:val>
                                            <p:strVal val="#ppt_x"/>
                                          </p:val>
                                        </p:tav>
                                      </p:tavLst>
                                    </p:anim>
                                    <p:anim calcmode="lin" valueType="num">
                                      <p:cBhvr>
                                        <p:cTn id="3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4" fill="hold" nodeType="clickPar">
                      <p:stCondLst>
                        <p:cond delay="indefinite"/>
                      </p:stCondLst>
                      <p:childTnLst>
                        <p:par>
                          <p:cTn id="35" fill="hold" nodeType="withGroup">
                            <p:stCondLst>
                              <p:cond delay="indefinite"/>
                            </p:stCondLst>
                          </p:cTn>
                        </p:par>
                        <p:par>
                          <p:cTn id="36" fill="hold" nodeType="afterGroup">
                            <p:stCondLst>
                              <p:cond delay="indefinite"/>
                            </p:stCondLst>
                            <p:childTnLst>
                              <p:par>
                                <p:cTn id="37" presetID="53" presetClass="entr" presetSubtype="0" fill="hold" grpId="6" nodeType="clickEffect">
                                  <p:iterate type="lt">
                                    <p:tmPct val="10000"/>
                                  </p:iterate>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1" animBg="1"/>
      <p:bldP spid="4" grpId="2"/>
      <p:bldP spid="5" grpId="3"/>
      <p:bldP spid="6" grpId="4" animBg="1"/>
      <p:bldP spid="7" grpId="5"/>
      <p:bldP spid="8" grpId="6"/>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1" name="矩形 10"/>
          <p:cNvSpPr/>
          <p:nvPr/>
        </p:nvSpPr>
        <p:spPr>
          <a:xfrm>
            <a:off x="3810000" y="254000"/>
            <a:ext cx="83820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12" name="组合 11"/>
          <p:cNvGrpSpPr/>
          <p:nvPr/>
        </p:nvGrpSpPr>
        <p:grpSpPr>
          <a:xfrm>
            <a:off x="550863" y="82550"/>
            <a:ext cx="3556000" cy="585788"/>
            <a:chOff x="551544" y="82976"/>
            <a:chExt cx="3554910" cy="584775"/>
          </a:xfrm>
        </p:grpSpPr>
        <p:sp>
          <p:nvSpPr>
            <p:cNvPr id="16423" name="文本框 12"/>
            <p:cNvSpPr txBox="1">
              <a:spLocks noChangeArrowheads="1"/>
            </p:cNvSpPr>
            <p:nvPr/>
          </p:nvSpPr>
          <p:spPr bwMode="auto">
            <a:xfrm>
              <a:off x="814614"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稀疏建图</a:t>
              </a:r>
            </a:p>
          </p:txBody>
        </p:sp>
        <p:sp>
          <p:nvSpPr>
            <p:cNvPr id="14" name="文本框 13"/>
            <p:cNvSpPr txBox="1"/>
            <p:nvPr/>
          </p:nvSpPr>
          <p:spPr>
            <a:xfrm>
              <a:off x="551544" y="82976"/>
              <a:ext cx="723678" cy="584775"/>
            </a:xfrm>
            <a:prstGeom prst="rect">
              <a:avLst/>
            </a:prstGeom>
            <a:noFill/>
          </p:spPr>
          <p:txBody>
            <a:bodyPr>
              <a:spAutoFit/>
            </a:bodyPr>
            <a:lstStyle/>
            <a:p>
              <a:pPr algn="ctr" eaLnBrk="1" fontAlgn="auto" hangingPunct="1">
                <a:spcBef>
                  <a:spcPct val="0"/>
                </a:spcBef>
                <a:spcAft>
                  <a:spcPct val="0"/>
                </a:spcAft>
                <a:defRPr/>
              </a:pPr>
              <a:r>
                <a:rPr lang="en-US" altLang="zh-CN" sz="3200">
                  <a:solidFill>
                    <a:schemeClr val="bg2">
                      <a:lumMod val="25000"/>
                    </a:schemeClr>
                  </a:solidFill>
                  <a:latin typeface="Impact" pitchFamily="34" charset="0"/>
                  <a:ea typeface="+mn-ea"/>
                </a:rPr>
                <a:t>05</a:t>
              </a:r>
              <a:endParaRPr lang="zh-CN" altLang="en-US" sz="3200">
                <a:solidFill>
                  <a:schemeClr val="bg2">
                    <a:lumMod val="25000"/>
                  </a:schemeClr>
                </a:solidFill>
                <a:latin typeface="Impact" pitchFamily="34" charset="0"/>
                <a:ea typeface="+mn-ea"/>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dirty="0">
                <a:solidFill>
                  <a:srgbClr val="044875"/>
                </a:solidFill>
                <a:latin typeface="微软雅黑" panose="020B0503020204020204" pitchFamily="34" charset="-122"/>
                <a:ea typeface="微软雅黑" panose="020B0503020204020204" pitchFamily="34" charset="-122"/>
              </a:rPr>
              <a:t>LOGO</a:t>
            </a:r>
            <a:endParaRPr lang="zh-CN" altLang="en-US" sz="2000" dirty="0">
              <a:solidFill>
                <a:srgbClr val="044875"/>
              </a:solidFill>
              <a:latin typeface="微软雅黑" panose="020B0503020204020204" pitchFamily="34" charset="-122"/>
              <a:ea typeface="微软雅黑" panose="020B0503020204020204" pitchFamily="34" charset="-122"/>
            </a:endParaRPr>
          </a:p>
        </p:txBody>
      </p:sp>
      <p:sp>
        <p:nvSpPr>
          <p:cNvPr id="28" name="矩形 27"/>
          <p:cNvSpPr/>
          <p:nvPr/>
        </p:nvSpPr>
        <p:spPr>
          <a:xfrm>
            <a:off x="-24970" y="844653"/>
            <a:ext cx="3750640" cy="5209343"/>
          </a:xfrm>
          <a:prstGeom prst="rect">
            <a:avLst/>
          </a:prstGeom>
        </p:spPr>
        <p:txBody>
          <a:bodyPr wrap="square">
            <a:spAutoFit/>
          </a:bodyPr>
          <a:lstStyle/>
          <a:p>
            <a:pPr indent="720000" eaLnBrk="1" fontAlgn="auto" hangingPunct="1">
              <a:lnSpc>
                <a:spcPts val="2400"/>
              </a:lnSpc>
              <a:defRPr/>
            </a:pPr>
            <a:r>
              <a:rPr lang="zh-CN" altLang="en-US" sz="2400" dirty="0">
                <a:solidFill>
                  <a:srgbClr val="044875"/>
                </a:solidFill>
                <a:latin typeface="+mj-lt"/>
                <a:ea typeface="+mn-ea"/>
                <a:cs typeface="Arial" panose="020B0604020202020204" pitchFamily="34" charset="0"/>
              </a:rPr>
              <a:t>系统实现了稀疏建图，即通过特征点的提取、匹配，初始化地图并进行后端优化，从而建立起稀疏的三维地图。</a:t>
            </a:r>
            <a:endParaRPr lang="en-US" altLang="zh-CN" sz="2400" dirty="0">
              <a:solidFill>
                <a:srgbClr val="044875"/>
              </a:solidFill>
              <a:latin typeface="+mj-lt"/>
              <a:ea typeface="+mn-ea"/>
              <a:cs typeface="Arial" panose="020B0604020202020204" pitchFamily="34" charset="0"/>
            </a:endParaRPr>
          </a:p>
          <a:p>
            <a:pPr indent="720000" eaLnBrk="1" fontAlgn="auto" hangingPunct="1">
              <a:lnSpc>
                <a:spcPts val="2400"/>
              </a:lnSpc>
              <a:defRPr/>
            </a:pPr>
            <a:r>
              <a:rPr lang="zh-CN" altLang="en-US" sz="2400" dirty="0">
                <a:solidFill>
                  <a:srgbClr val="044875"/>
                </a:solidFill>
                <a:latin typeface="+mj-lt"/>
                <a:ea typeface="+mn-ea"/>
                <a:cs typeface="Arial" panose="020B0604020202020204" pitchFamily="34" charset="0"/>
              </a:rPr>
              <a:t>从视频输出可以看出，系统的稀疏建图效果良好，特征点分布均匀，从上到下均有提取特征点，能够很好的利用特性点对周围的环境进行还原。</a:t>
            </a:r>
            <a:endParaRPr lang="en-US" altLang="zh-CN" sz="2400" dirty="0">
              <a:solidFill>
                <a:srgbClr val="044875"/>
              </a:solidFill>
              <a:latin typeface="+mj-lt"/>
              <a:ea typeface="+mn-ea"/>
              <a:cs typeface="Arial" panose="020B0604020202020204" pitchFamily="34" charset="0"/>
            </a:endParaRPr>
          </a:p>
          <a:p>
            <a:pPr indent="720000" eaLnBrk="1" fontAlgn="auto" hangingPunct="1">
              <a:lnSpc>
                <a:spcPts val="2400"/>
              </a:lnSpc>
              <a:defRPr/>
            </a:pPr>
            <a:r>
              <a:rPr lang="zh-CN" altLang="en-US" sz="2400" dirty="0">
                <a:solidFill>
                  <a:srgbClr val="044875"/>
                </a:solidFill>
                <a:latin typeface="+mj-lt"/>
                <a:ea typeface="+mn-ea"/>
                <a:cs typeface="Arial" panose="020B0604020202020204" pitchFamily="34" charset="0"/>
              </a:rPr>
              <a:t>在列车速度变快的期间，出现了特征点跟踪失败的情况，但是立即进行了重定位，迅速恢复了相机位姿。</a:t>
            </a:r>
            <a:endParaRPr lang="en-US" altLang="zh-CN" sz="2400" dirty="0">
              <a:solidFill>
                <a:srgbClr val="044875"/>
              </a:solidFill>
              <a:latin typeface="+mj-lt"/>
              <a:ea typeface="+mn-ea"/>
              <a:cs typeface="Arial" panose="020B0604020202020204" pitchFamily="34" charset="0"/>
            </a:endParaRPr>
          </a:p>
        </p:txBody>
      </p:sp>
      <p:cxnSp>
        <p:nvCxnSpPr>
          <p:cNvPr id="62" name="直接连接符 61"/>
          <p:cNvCxnSpPr>
            <a:cxnSpLocks/>
          </p:cNvCxnSpPr>
          <p:nvPr/>
        </p:nvCxnSpPr>
        <p:spPr>
          <a:xfrm>
            <a:off x="3810000" y="492125"/>
            <a:ext cx="0" cy="6111875"/>
          </a:xfrm>
          <a:prstGeom prst="line">
            <a:avLst/>
          </a:prstGeom>
          <a:ln>
            <a:solidFill>
              <a:srgbClr val="01559D"/>
            </a:solidFill>
            <a:prstDash val="lgDashDotDot"/>
            <a:headEnd type="stealth"/>
            <a:tailEnd type="stealth"/>
          </a:ln>
        </p:spPr>
        <p:style>
          <a:lnRef idx="1">
            <a:schemeClr val="accent1"/>
          </a:lnRef>
          <a:fillRef idx="0">
            <a:schemeClr val="accent1"/>
          </a:fillRef>
          <a:effectRef idx="0">
            <a:schemeClr val="accent1"/>
          </a:effectRef>
          <a:fontRef idx="minor">
            <a:schemeClr val="tx1"/>
          </a:fontRef>
        </p:style>
      </p:cxnSp>
      <p:pic>
        <p:nvPicPr>
          <p:cNvPr id="3" name="vokoscreen-2023-06-01_11-05-41">
            <a:hlinkClick r:id="" action="ppaction://media"/>
            <a:extLst>
              <a:ext uri="{FF2B5EF4-FFF2-40B4-BE49-F238E27FC236}">
                <a16:creationId xmlns:a16="http://schemas.microsoft.com/office/drawing/2014/main" id="{C849CCFA-5EC7-2C60-C2C7-8A150BB8EB4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809999" y="1059592"/>
            <a:ext cx="8378753" cy="4728365"/>
          </a:xfrm>
          <a:prstGeom prst="rect">
            <a:avLst/>
          </a:prstGeom>
        </p:spPr>
      </p:pic>
      <p:pic>
        <p:nvPicPr>
          <p:cNvPr id="5" name="图片 4">
            <a:extLst>
              <a:ext uri="{FF2B5EF4-FFF2-40B4-BE49-F238E27FC236}">
                <a16:creationId xmlns:a16="http://schemas.microsoft.com/office/drawing/2014/main" id="{20377DD1-234A-4347-57CB-2450EA08A11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6" name="图片 5">
            <a:extLst>
              <a:ext uri="{FF2B5EF4-FFF2-40B4-BE49-F238E27FC236}">
                <a16:creationId xmlns:a16="http://schemas.microsoft.com/office/drawing/2014/main" id="{1E88E653-A512-B127-A665-FDC21202C15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p:stCondLst>
                        <p:cond delay="indefinite"/>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020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3"/>
                </p:tgtEl>
              </p:cMediaNode>
            </p:video>
            <p:seq concurrent="1" nextAc="seek">
              <p:cTn id="14" restart="whenNotActive" fill="hold" evtFilter="cancelBubble" nodeType="interactiveSeq">
                <p:stCondLst>
                  <p:cond evt="onClick" delay="0">
                    <p:tgtEl>
                      <p:spTgt spid="3"/>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2700"/>
            <a:ext cx="12192000" cy="373063"/>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 name="矩形 2"/>
          <p:cNvSpPr/>
          <p:nvPr/>
        </p:nvSpPr>
        <p:spPr>
          <a:xfrm>
            <a:off x="11566525" y="6523038"/>
            <a:ext cx="625475"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 name="矩形 3"/>
          <p:cNvSpPr/>
          <p:nvPr/>
        </p:nvSpPr>
        <p:spPr>
          <a:xfrm>
            <a:off x="0" y="6523038"/>
            <a:ext cx="10439400"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5" name="文本框 4"/>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grpSp>
        <p:nvGrpSpPr>
          <p:cNvPr id="70" name="组合 69"/>
          <p:cNvGrpSpPr/>
          <p:nvPr/>
        </p:nvGrpSpPr>
        <p:grpSpPr>
          <a:xfrm>
            <a:off x="312738" y="2593975"/>
            <a:ext cx="4843462" cy="712788"/>
            <a:chOff x="6298049" y="1397569"/>
            <a:chExt cx="4842391" cy="712882"/>
          </a:xfrm>
        </p:grpSpPr>
        <p:sp>
          <p:nvSpPr>
            <p:cNvPr id="20" name="Freeform 74"/>
            <p:cNvSpPr>
              <a:spLocks noEditPoints="1"/>
            </p:cNvSpPr>
            <p:nvPr/>
          </p:nvSpPr>
          <p:spPr bwMode="auto">
            <a:xfrm>
              <a:off x="7321760" y="1592858"/>
              <a:ext cx="538044" cy="350883"/>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25000"/>
              </a:schemeClr>
            </a:solidFill>
            <a:ln>
              <a:noFill/>
            </a:ln>
          </p:spPr>
          <p:txBody>
            <a:bodyPr/>
            <a:lstStyle/>
            <a:p>
              <a:pPr eaLnBrk="1" fontAlgn="auto" hangingPunct="1">
                <a:spcBef>
                  <a:spcPct val="0"/>
                </a:spcBef>
                <a:spcAft>
                  <a:spcPct val="0"/>
                </a:spcAft>
                <a:defRPr/>
              </a:pPr>
              <a:endParaRPr lang="zh-CN" altLang="en-US">
                <a:solidFill>
                  <a:prstClr val="black"/>
                </a:solidFill>
                <a:latin typeface="+mn-lt"/>
                <a:ea typeface="+mn-ea"/>
              </a:endParaRPr>
            </a:p>
          </p:txBody>
        </p:sp>
        <p:sp>
          <p:nvSpPr>
            <p:cNvPr id="4156" name="文本框 20"/>
            <p:cNvSpPr txBox="1">
              <a:spLocks noChangeArrowheads="1"/>
            </p:cNvSpPr>
            <p:nvPr/>
          </p:nvSpPr>
          <p:spPr bwMode="auto">
            <a:xfrm>
              <a:off x="8181210" y="1506484"/>
              <a:ext cx="2840404" cy="523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选题背景及目的</a:t>
              </a:r>
            </a:p>
          </p:txBody>
        </p:sp>
        <p:sp>
          <p:nvSpPr>
            <p:cNvPr id="18" name="矩形 17"/>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cxnSp>
          <p:nvCxnSpPr>
            <p:cNvPr id="23" name="直接连接符 22"/>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4159" name="组合 68"/>
            <p:cNvGrpSpPr/>
            <p:nvPr/>
          </p:nvGrpSpPr>
          <p:grpSpPr>
            <a:xfrm>
              <a:off x="6298049" y="1397569"/>
              <a:ext cx="919239" cy="712882"/>
              <a:chOff x="6191369" y="1397569"/>
              <a:chExt cx="919239" cy="712882"/>
            </a:xfrm>
          </p:grpSpPr>
          <p:sp>
            <p:nvSpPr>
              <p:cNvPr id="68" name="矩形 67"/>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161" name="文本框 18"/>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3600">
                    <a:solidFill>
                      <a:srgbClr val="044875"/>
                    </a:solidFill>
                    <a:latin typeface="Impact" pitchFamily="34" charset="0"/>
                  </a:rPr>
                  <a:t>01</a:t>
                </a:r>
                <a:endParaRPr lang="zh-CN" altLang="en-US" sz="3600">
                  <a:solidFill>
                    <a:srgbClr val="044875"/>
                  </a:solidFill>
                  <a:latin typeface="Impact" pitchFamily="34" charset="0"/>
                </a:endParaRPr>
              </a:p>
            </p:txBody>
          </p:sp>
        </p:grpSp>
      </p:grpSp>
      <p:grpSp>
        <p:nvGrpSpPr>
          <p:cNvPr id="17" name="组合 16"/>
          <p:cNvGrpSpPr/>
          <p:nvPr/>
        </p:nvGrpSpPr>
        <p:grpSpPr>
          <a:xfrm>
            <a:off x="312738" y="3724275"/>
            <a:ext cx="4843462" cy="712788"/>
            <a:chOff x="309691" y="3938645"/>
            <a:chExt cx="4842391" cy="712882"/>
          </a:xfrm>
        </p:grpSpPr>
        <p:grpSp>
          <p:nvGrpSpPr>
            <p:cNvPr id="4147" name="组合 79"/>
            <p:cNvGrpSpPr/>
            <p:nvPr/>
          </p:nvGrpSpPr>
          <p:grpSpPr>
            <a:xfrm>
              <a:off x="309691" y="3938645"/>
              <a:ext cx="4842391" cy="712882"/>
              <a:chOff x="6298049" y="1397569"/>
              <a:chExt cx="4842391" cy="712882"/>
            </a:xfrm>
          </p:grpSpPr>
          <p:sp>
            <p:nvSpPr>
              <p:cNvPr id="4149" name="文本框 81"/>
              <p:cNvSpPr txBox="1">
                <a:spLocks noChangeArrowheads="1"/>
              </p:cNvSpPr>
              <p:nvPr/>
            </p:nvSpPr>
            <p:spPr bwMode="auto">
              <a:xfrm>
                <a:off x="8028810" y="1506484"/>
                <a:ext cx="284040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系统原理分析</a:t>
                </a:r>
              </a:p>
            </p:txBody>
          </p:sp>
          <p:sp>
            <p:nvSpPr>
              <p:cNvPr id="83" name="矩形 82"/>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cxnSp>
            <p:nvCxnSpPr>
              <p:cNvPr id="84" name="直接连接符 83"/>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4152" name="组合 84"/>
              <p:cNvGrpSpPr/>
              <p:nvPr/>
            </p:nvGrpSpPr>
            <p:grpSpPr>
              <a:xfrm>
                <a:off x="6298049" y="1397569"/>
                <a:ext cx="919239" cy="712882"/>
                <a:chOff x="6191369" y="1397569"/>
                <a:chExt cx="919239" cy="712882"/>
              </a:xfrm>
            </p:grpSpPr>
            <p:sp>
              <p:nvSpPr>
                <p:cNvPr id="86" name="矩形 85"/>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154" name="文本框 86"/>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3600">
                      <a:solidFill>
                        <a:srgbClr val="044875"/>
                      </a:solidFill>
                      <a:latin typeface="Impact" pitchFamily="34" charset="0"/>
                    </a:rPr>
                    <a:t>03</a:t>
                  </a:r>
                  <a:endParaRPr lang="zh-CN" altLang="en-US" sz="3600">
                    <a:solidFill>
                      <a:srgbClr val="044875"/>
                    </a:solidFill>
                    <a:latin typeface="Impact" pitchFamily="34" charset="0"/>
                  </a:endParaRPr>
                </a:p>
              </p:txBody>
            </p:sp>
          </p:grpSp>
        </p:grpSp>
        <p:sp>
          <p:nvSpPr>
            <p:cNvPr id="141" name="Freeform 71"/>
            <p:cNvSpPr>
              <a:spLocks noEditPoints="1"/>
            </p:cNvSpPr>
            <p:nvPr/>
          </p:nvSpPr>
          <p:spPr bwMode="auto">
            <a:xfrm>
              <a:off x="1344512" y="4024381"/>
              <a:ext cx="511062" cy="541409"/>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1"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25000"/>
              </a:schemeClr>
            </a:solidFill>
            <a:ln>
              <a:noFill/>
            </a:ln>
          </p:spPr>
          <p:txBody>
            <a:bodyPr/>
            <a:lstStyle/>
            <a:p>
              <a:pPr eaLnBrk="1" fontAlgn="auto" hangingPunct="1">
                <a:spcBef>
                  <a:spcPct val="0"/>
                </a:spcBef>
                <a:spcAft>
                  <a:spcPct val="0"/>
                </a:spcAft>
                <a:defRPr/>
              </a:pPr>
              <a:endParaRPr lang="zh-CN" altLang="en-US">
                <a:solidFill>
                  <a:prstClr val="black"/>
                </a:solidFill>
                <a:latin typeface="+mn-lt"/>
                <a:ea typeface="+mn-ea"/>
              </a:endParaRPr>
            </a:p>
          </p:txBody>
        </p:sp>
      </p:grpSp>
      <p:grpSp>
        <p:nvGrpSpPr>
          <p:cNvPr id="24" name="组合 23"/>
          <p:cNvGrpSpPr/>
          <p:nvPr/>
        </p:nvGrpSpPr>
        <p:grpSpPr>
          <a:xfrm>
            <a:off x="312738" y="4854575"/>
            <a:ext cx="4843462" cy="712788"/>
            <a:chOff x="6535248" y="4281002"/>
            <a:chExt cx="4842391" cy="712882"/>
          </a:xfrm>
        </p:grpSpPr>
        <p:grpSp>
          <p:nvGrpSpPr>
            <p:cNvPr id="4139" name="组合 116"/>
            <p:cNvGrpSpPr/>
            <p:nvPr/>
          </p:nvGrpSpPr>
          <p:grpSpPr>
            <a:xfrm>
              <a:off x="6535248" y="4281002"/>
              <a:ext cx="4842391" cy="712882"/>
              <a:chOff x="6298049" y="1397569"/>
              <a:chExt cx="4842391" cy="712882"/>
            </a:xfrm>
          </p:grpSpPr>
          <p:sp>
            <p:nvSpPr>
              <p:cNvPr id="4141" name="文本框 126"/>
              <p:cNvSpPr txBox="1">
                <a:spLocks noChangeArrowheads="1"/>
              </p:cNvSpPr>
              <p:nvPr/>
            </p:nvSpPr>
            <p:spPr bwMode="auto">
              <a:xfrm>
                <a:off x="8200260" y="1506484"/>
                <a:ext cx="2840404" cy="523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结果测试及分析</a:t>
                </a:r>
              </a:p>
            </p:txBody>
          </p:sp>
          <p:sp>
            <p:nvSpPr>
              <p:cNvPr id="128" name="矩形 127"/>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cxnSp>
            <p:nvCxnSpPr>
              <p:cNvPr id="129" name="直接连接符 128"/>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4144" name="组合 129"/>
              <p:cNvGrpSpPr/>
              <p:nvPr/>
            </p:nvGrpSpPr>
            <p:grpSpPr>
              <a:xfrm>
                <a:off x="6298049" y="1397569"/>
                <a:ext cx="919239" cy="712882"/>
                <a:chOff x="6191369" y="1397569"/>
                <a:chExt cx="919239" cy="712882"/>
              </a:xfrm>
            </p:grpSpPr>
            <p:sp>
              <p:nvSpPr>
                <p:cNvPr id="131" name="矩形 130"/>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146" name="文本框 131"/>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3600">
                      <a:solidFill>
                        <a:srgbClr val="044875"/>
                      </a:solidFill>
                      <a:latin typeface="Impact" pitchFamily="34" charset="0"/>
                    </a:rPr>
                    <a:t>05</a:t>
                  </a:r>
                  <a:endParaRPr lang="zh-CN" altLang="en-US" sz="3600">
                    <a:solidFill>
                      <a:srgbClr val="044875"/>
                    </a:solidFill>
                    <a:latin typeface="Impact" pitchFamily="34" charset="0"/>
                  </a:endParaRPr>
                </a:p>
              </p:txBody>
            </p:sp>
          </p:grpSp>
        </p:grpSp>
        <p:sp>
          <p:nvSpPr>
            <p:cNvPr id="143" name="Freeform 306"/>
            <p:cNvSpPr>
              <a:spLocks noEditPoints="1"/>
            </p:cNvSpPr>
            <p:nvPr/>
          </p:nvSpPr>
          <p:spPr bwMode="auto">
            <a:xfrm>
              <a:off x="7601812" y="4390554"/>
              <a:ext cx="539631" cy="536646"/>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25000"/>
              </a:schemeClr>
            </a:solidFill>
            <a:ln>
              <a:noFill/>
            </a:ln>
          </p:spPr>
          <p:txBody>
            <a:bodyPr/>
            <a:lstStyle/>
            <a:p>
              <a:pPr eaLnBrk="1" fontAlgn="auto" hangingPunct="1">
                <a:spcBef>
                  <a:spcPct val="0"/>
                </a:spcBef>
                <a:spcAft>
                  <a:spcPct val="0"/>
                </a:spcAft>
                <a:defRPr/>
              </a:pPr>
              <a:endParaRPr lang="zh-CN" altLang="en-US">
                <a:solidFill>
                  <a:prstClr val="black"/>
                </a:solidFill>
                <a:latin typeface="+mn-lt"/>
                <a:ea typeface="+mn-ea"/>
              </a:endParaRPr>
            </a:p>
          </p:txBody>
        </p:sp>
      </p:grpSp>
      <p:grpSp>
        <p:nvGrpSpPr>
          <p:cNvPr id="16" name="组合 15"/>
          <p:cNvGrpSpPr/>
          <p:nvPr/>
        </p:nvGrpSpPr>
        <p:grpSpPr>
          <a:xfrm>
            <a:off x="6916738" y="2593975"/>
            <a:ext cx="4843462" cy="712788"/>
            <a:chOff x="309691" y="2998271"/>
            <a:chExt cx="4842391" cy="712882"/>
          </a:xfrm>
        </p:grpSpPr>
        <p:grpSp>
          <p:nvGrpSpPr>
            <p:cNvPr id="4131" name="组合 71"/>
            <p:cNvGrpSpPr/>
            <p:nvPr/>
          </p:nvGrpSpPr>
          <p:grpSpPr>
            <a:xfrm>
              <a:off x="309691" y="2998271"/>
              <a:ext cx="4842391" cy="712882"/>
              <a:chOff x="6298049" y="1397569"/>
              <a:chExt cx="4842391" cy="712882"/>
            </a:xfrm>
          </p:grpSpPr>
          <p:sp>
            <p:nvSpPr>
              <p:cNvPr id="4133" name="文本框 73"/>
              <p:cNvSpPr txBox="1">
                <a:spLocks noChangeArrowheads="1"/>
              </p:cNvSpPr>
              <p:nvPr/>
            </p:nvSpPr>
            <p:spPr bwMode="auto">
              <a:xfrm>
                <a:off x="7669469" y="1496201"/>
                <a:ext cx="284040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主要内容</a:t>
                </a:r>
              </a:p>
            </p:txBody>
          </p:sp>
          <p:sp>
            <p:nvSpPr>
              <p:cNvPr id="75" name="矩形 74"/>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cxnSp>
            <p:nvCxnSpPr>
              <p:cNvPr id="76" name="直接连接符 75"/>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4136" name="组合 76"/>
              <p:cNvGrpSpPr/>
              <p:nvPr/>
            </p:nvGrpSpPr>
            <p:grpSpPr>
              <a:xfrm>
                <a:off x="6298049" y="1397569"/>
                <a:ext cx="919239" cy="712882"/>
                <a:chOff x="6191369" y="1397569"/>
                <a:chExt cx="919239" cy="712882"/>
              </a:xfrm>
            </p:grpSpPr>
            <p:sp>
              <p:nvSpPr>
                <p:cNvPr id="78" name="矩形 77"/>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138" name="文本框 78"/>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3600">
                      <a:solidFill>
                        <a:srgbClr val="044875"/>
                      </a:solidFill>
                      <a:latin typeface="Impact" pitchFamily="34" charset="0"/>
                    </a:rPr>
                    <a:t>02</a:t>
                  </a:r>
                  <a:endParaRPr lang="zh-CN" altLang="en-US" sz="3600">
                    <a:solidFill>
                      <a:srgbClr val="044875"/>
                    </a:solidFill>
                    <a:latin typeface="Impact" pitchFamily="34" charset="0"/>
                  </a:endParaRPr>
                </a:p>
              </p:txBody>
            </p:sp>
          </p:grpSp>
        </p:grpSp>
        <p:sp>
          <p:nvSpPr>
            <p:cNvPr id="140" name="Freeform 30"/>
            <p:cNvSpPr>
              <a:spLocks noEditPoints="1"/>
            </p:cNvSpPr>
            <p:nvPr/>
          </p:nvSpPr>
          <p:spPr bwMode="auto">
            <a:xfrm>
              <a:off x="1401649" y="3137989"/>
              <a:ext cx="401548" cy="528708"/>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25000"/>
              </a:schemeClr>
            </a:solidFill>
            <a:ln>
              <a:noFill/>
            </a:ln>
          </p:spPr>
          <p:txBody>
            <a:bodyPr/>
            <a:lstStyle/>
            <a:p>
              <a:pPr eaLnBrk="1" fontAlgn="auto" hangingPunct="1">
                <a:spcBef>
                  <a:spcPct val="0"/>
                </a:spcBef>
                <a:spcAft>
                  <a:spcPct val="0"/>
                </a:spcAft>
                <a:defRPr/>
              </a:pPr>
              <a:endParaRPr lang="zh-CN" altLang="en-US">
                <a:solidFill>
                  <a:prstClr val="black"/>
                </a:solidFill>
                <a:latin typeface="+mn-lt"/>
                <a:ea typeface="+mn-ea"/>
              </a:endParaRPr>
            </a:p>
          </p:txBody>
        </p:sp>
      </p:grpSp>
      <p:grpSp>
        <p:nvGrpSpPr>
          <p:cNvPr id="22" name="组合 21"/>
          <p:cNvGrpSpPr/>
          <p:nvPr/>
        </p:nvGrpSpPr>
        <p:grpSpPr>
          <a:xfrm>
            <a:off x="6916738" y="3724275"/>
            <a:ext cx="4843462" cy="712788"/>
            <a:chOff x="6535248" y="3340628"/>
            <a:chExt cx="4842391" cy="712882"/>
          </a:xfrm>
        </p:grpSpPr>
        <p:grpSp>
          <p:nvGrpSpPr>
            <p:cNvPr id="4123" name="组合 115"/>
            <p:cNvGrpSpPr/>
            <p:nvPr/>
          </p:nvGrpSpPr>
          <p:grpSpPr>
            <a:xfrm>
              <a:off x="6535248" y="3340628"/>
              <a:ext cx="4842391" cy="712882"/>
              <a:chOff x="6298049" y="1397569"/>
              <a:chExt cx="4842391" cy="712882"/>
            </a:xfrm>
          </p:grpSpPr>
          <p:sp>
            <p:nvSpPr>
              <p:cNvPr id="4125" name="文本框 133"/>
              <p:cNvSpPr txBox="1">
                <a:spLocks noChangeArrowheads="1"/>
              </p:cNvSpPr>
              <p:nvPr/>
            </p:nvSpPr>
            <p:spPr bwMode="auto">
              <a:xfrm>
                <a:off x="7666860" y="1526174"/>
                <a:ext cx="284040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功能分析</a:t>
                </a:r>
              </a:p>
            </p:txBody>
          </p:sp>
          <p:sp>
            <p:nvSpPr>
              <p:cNvPr id="135" name="矩形 134"/>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cxnSp>
            <p:nvCxnSpPr>
              <p:cNvPr id="136" name="直接连接符 135"/>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4128" name="组合 136"/>
              <p:cNvGrpSpPr/>
              <p:nvPr/>
            </p:nvGrpSpPr>
            <p:grpSpPr>
              <a:xfrm>
                <a:off x="6298049" y="1397569"/>
                <a:ext cx="919239" cy="712882"/>
                <a:chOff x="6191369" y="1397569"/>
                <a:chExt cx="919239" cy="712882"/>
              </a:xfrm>
            </p:grpSpPr>
            <p:sp>
              <p:nvSpPr>
                <p:cNvPr id="138" name="矩形 137"/>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130" name="文本框 138"/>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3600">
                      <a:solidFill>
                        <a:srgbClr val="044875"/>
                      </a:solidFill>
                      <a:latin typeface="Impact" pitchFamily="34" charset="0"/>
                    </a:rPr>
                    <a:t>04</a:t>
                  </a:r>
                  <a:endParaRPr lang="zh-CN" altLang="en-US" sz="3600">
                    <a:solidFill>
                      <a:srgbClr val="044875"/>
                    </a:solidFill>
                    <a:latin typeface="Impact" pitchFamily="34" charset="0"/>
                  </a:endParaRPr>
                </a:p>
              </p:txBody>
            </p:sp>
          </p:grpSp>
        </p:grpSp>
        <p:sp>
          <p:nvSpPr>
            <p:cNvPr id="142" name="Freeform 59"/>
            <p:cNvSpPr>
              <a:spLocks noEditPoints="1"/>
            </p:cNvSpPr>
            <p:nvPr/>
          </p:nvSpPr>
          <p:spPr bwMode="auto">
            <a:xfrm>
              <a:off x="7538326" y="3469233"/>
              <a:ext cx="606291" cy="457260"/>
            </a:xfrm>
            <a:custGeom>
              <a:avLst/>
              <a:gdLst>
                <a:gd name="T0" fmla="*/ 17 w 111"/>
                <a:gd name="T1" fmla="*/ 2 h 84"/>
                <a:gd name="T2" fmla="*/ 29 w 111"/>
                <a:gd name="T3" fmla="*/ 4 h 84"/>
                <a:gd name="T4" fmla="*/ 20 w 111"/>
                <a:gd name="T5" fmla="*/ 51 h 84"/>
                <a:gd name="T6" fmla="*/ 5 w 111"/>
                <a:gd name="T7" fmla="*/ 48 h 84"/>
                <a:gd name="T8" fmla="*/ 17 w 111"/>
                <a:gd name="T9" fmla="*/ 2 h 84"/>
                <a:gd name="T10" fmla="*/ 20 w 111"/>
                <a:gd name="T11" fmla="*/ 68 h 84"/>
                <a:gd name="T12" fmla="*/ 17 w 111"/>
                <a:gd name="T13" fmla="*/ 76 h 84"/>
                <a:gd name="T14" fmla="*/ 107 w 111"/>
                <a:gd name="T15" fmla="*/ 76 h 84"/>
                <a:gd name="T16" fmla="*/ 111 w 111"/>
                <a:gd name="T17" fmla="*/ 76 h 84"/>
                <a:gd name="T18" fmla="*/ 111 w 111"/>
                <a:gd name="T19" fmla="*/ 72 h 84"/>
                <a:gd name="T20" fmla="*/ 111 w 111"/>
                <a:gd name="T21" fmla="*/ 27 h 84"/>
                <a:gd name="T22" fmla="*/ 111 w 111"/>
                <a:gd name="T23" fmla="*/ 26 h 84"/>
                <a:gd name="T24" fmla="*/ 110 w 111"/>
                <a:gd name="T25" fmla="*/ 24 h 84"/>
                <a:gd name="T26" fmla="*/ 96 w 111"/>
                <a:gd name="T27" fmla="*/ 11 h 84"/>
                <a:gd name="T28" fmla="*/ 95 w 111"/>
                <a:gd name="T29" fmla="*/ 10 h 84"/>
                <a:gd name="T30" fmla="*/ 93 w 111"/>
                <a:gd name="T31" fmla="*/ 10 h 84"/>
                <a:gd name="T32" fmla="*/ 33 w 111"/>
                <a:gd name="T33" fmla="*/ 10 h 84"/>
                <a:gd name="T34" fmla="*/ 33 w 111"/>
                <a:gd name="T35" fmla="*/ 17 h 84"/>
                <a:gd name="T36" fmla="*/ 89 w 111"/>
                <a:gd name="T37" fmla="*/ 17 h 84"/>
                <a:gd name="T38" fmla="*/ 88 w 111"/>
                <a:gd name="T39" fmla="*/ 29 h 84"/>
                <a:gd name="T40" fmla="*/ 88 w 111"/>
                <a:gd name="T41" fmla="*/ 31 h 84"/>
                <a:gd name="T42" fmla="*/ 90 w 111"/>
                <a:gd name="T43" fmla="*/ 31 h 84"/>
                <a:gd name="T44" fmla="*/ 104 w 111"/>
                <a:gd name="T45" fmla="*/ 31 h 84"/>
                <a:gd name="T46" fmla="*/ 104 w 111"/>
                <a:gd name="T47" fmla="*/ 68 h 84"/>
                <a:gd name="T48" fmla="*/ 20 w 111"/>
                <a:gd name="T49" fmla="*/ 68 h 84"/>
                <a:gd name="T50" fmla="*/ 102 w 111"/>
                <a:gd name="T51" fmla="*/ 27 h 84"/>
                <a:gd name="T52" fmla="*/ 92 w 111"/>
                <a:gd name="T53" fmla="*/ 27 h 84"/>
                <a:gd name="T54" fmla="*/ 93 w 111"/>
                <a:gd name="T55" fmla="*/ 19 h 84"/>
                <a:gd name="T56" fmla="*/ 102 w 111"/>
                <a:gd name="T57" fmla="*/ 27 h 84"/>
                <a:gd name="T58" fmla="*/ 34 w 111"/>
                <a:gd name="T59" fmla="*/ 45 h 84"/>
                <a:gd name="T60" fmla="*/ 79 w 111"/>
                <a:gd name="T61" fmla="*/ 45 h 84"/>
                <a:gd name="T62" fmla="*/ 79 w 111"/>
                <a:gd name="T63" fmla="*/ 48 h 84"/>
                <a:gd name="T64" fmla="*/ 34 w 111"/>
                <a:gd name="T65" fmla="*/ 48 h 84"/>
                <a:gd name="T66" fmla="*/ 34 w 111"/>
                <a:gd name="T67" fmla="*/ 45 h 84"/>
                <a:gd name="T68" fmla="*/ 34 w 111"/>
                <a:gd name="T69" fmla="*/ 34 h 84"/>
                <a:gd name="T70" fmla="*/ 75 w 111"/>
                <a:gd name="T71" fmla="*/ 34 h 84"/>
                <a:gd name="T72" fmla="*/ 75 w 111"/>
                <a:gd name="T73" fmla="*/ 37 h 84"/>
                <a:gd name="T74" fmla="*/ 34 w 111"/>
                <a:gd name="T75" fmla="*/ 37 h 84"/>
                <a:gd name="T76" fmla="*/ 34 w 111"/>
                <a:gd name="T77" fmla="*/ 34 h 84"/>
                <a:gd name="T78" fmla="*/ 34 w 111"/>
                <a:gd name="T79" fmla="*/ 23 h 84"/>
                <a:gd name="T80" fmla="*/ 75 w 111"/>
                <a:gd name="T81" fmla="*/ 23 h 84"/>
                <a:gd name="T82" fmla="*/ 75 w 111"/>
                <a:gd name="T83" fmla="*/ 26 h 84"/>
                <a:gd name="T84" fmla="*/ 34 w 111"/>
                <a:gd name="T85" fmla="*/ 26 h 84"/>
                <a:gd name="T86" fmla="*/ 34 w 111"/>
                <a:gd name="T87" fmla="*/ 23 h 84"/>
                <a:gd name="T88" fmla="*/ 4 w 111"/>
                <a:gd name="T89" fmla="*/ 70 h 84"/>
                <a:gd name="T90" fmla="*/ 10 w 111"/>
                <a:gd name="T91" fmla="*/ 72 h 84"/>
                <a:gd name="T92" fmla="*/ 10 w 111"/>
                <a:gd name="T93" fmla="*/ 79 h 84"/>
                <a:gd name="T94" fmla="*/ 5 w 111"/>
                <a:gd name="T95" fmla="*/ 84 h 84"/>
                <a:gd name="T96" fmla="*/ 2 w 111"/>
                <a:gd name="T97" fmla="*/ 83 h 84"/>
                <a:gd name="T98" fmla="*/ 0 w 111"/>
                <a:gd name="T99" fmla="*/ 76 h 84"/>
                <a:gd name="T100" fmla="*/ 4 w 111"/>
                <a:gd name="T101" fmla="*/ 70 h 84"/>
                <a:gd name="T102" fmla="*/ 4 w 111"/>
                <a:gd name="T103" fmla="*/ 51 h 84"/>
                <a:gd name="T104" fmla="*/ 2 w 111"/>
                <a:gd name="T105" fmla="*/ 68 h 84"/>
                <a:gd name="T106" fmla="*/ 13 w 111"/>
                <a:gd name="T107" fmla="*/ 71 h 84"/>
                <a:gd name="T108" fmla="*/ 18 w 111"/>
                <a:gd name="T109" fmla="*/ 54 h 84"/>
                <a:gd name="T110" fmla="*/ 4 w 111"/>
                <a:gd name="T111" fmla="*/ 5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0" h="84">
                  <a:moveTo>
                    <a:pt x="17" y="2"/>
                  </a:moveTo>
                  <a:cubicBezTo>
                    <a:pt x="22" y="0"/>
                    <a:pt x="26" y="1"/>
                    <a:pt x="29" y="4"/>
                  </a:cubicBezTo>
                  <a:cubicBezTo>
                    <a:pt x="27" y="21"/>
                    <a:pt x="24" y="37"/>
                    <a:pt x="20" y="51"/>
                  </a:cubicBezTo>
                  <a:cubicBezTo>
                    <a:pt x="15" y="50"/>
                    <a:pt x="10" y="49"/>
                    <a:pt x="5" y="48"/>
                  </a:cubicBezTo>
                  <a:cubicBezTo>
                    <a:pt x="6" y="31"/>
                    <a:pt x="11" y="15"/>
                    <a:pt x="17" y="2"/>
                  </a:cubicBezTo>
                  <a:close/>
                  <a:moveTo>
                    <a:pt x="20" y="68"/>
                  </a:moveTo>
                  <a:cubicBezTo>
                    <a:pt x="17" y="76"/>
                    <a:pt x="17" y="76"/>
                    <a:pt x="17" y="76"/>
                  </a:cubicBezTo>
                  <a:cubicBezTo>
                    <a:pt x="74" y="76"/>
                    <a:pt x="80" y="76"/>
                    <a:pt x="107" y="76"/>
                  </a:cubicBezTo>
                  <a:cubicBezTo>
                    <a:pt x="111" y="76"/>
                    <a:pt x="111" y="76"/>
                    <a:pt x="111" y="76"/>
                  </a:cubicBezTo>
                  <a:cubicBezTo>
                    <a:pt x="111" y="72"/>
                    <a:pt x="111" y="72"/>
                    <a:pt x="111" y="72"/>
                  </a:cubicBezTo>
                  <a:cubicBezTo>
                    <a:pt x="111" y="27"/>
                    <a:pt x="111" y="27"/>
                    <a:pt x="111" y="27"/>
                  </a:cubicBezTo>
                  <a:cubicBezTo>
                    <a:pt x="111" y="26"/>
                    <a:pt x="111" y="26"/>
                    <a:pt x="111" y="26"/>
                  </a:cubicBezTo>
                  <a:cubicBezTo>
                    <a:pt x="110" y="24"/>
                    <a:pt x="110" y="24"/>
                    <a:pt x="110" y="24"/>
                  </a:cubicBezTo>
                  <a:cubicBezTo>
                    <a:pt x="96" y="11"/>
                    <a:pt x="96" y="11"/>
                    <a:pt x="96" y="11"/>
                  </a:cubicBezTo>
                  <a:cubicBezTo>
                    <a:pt x="95" y="10"/>
                    <a:pt x="95" y="10"/>
                    <a:pt x="95" y="10"/>
                  </a:cubicBezTo>
                  <a:cubicBezTo>
                    <a:pt x="93" y="10"/>
                    <a:pt x="93" y="10"/>
                    <a:pt x="93" y="10"/>
                  </a:cubicBezTo>
                  <a:cubicBezTo>
                    <a:pt x="33" y="10"/>
                    <a:pt x="33" y="10"/>
                    <a:pt x="33" y="10"/>
                  </a:cubicBezTo>
                  <a:cubicBezTo>
                    <a:pt x="33" y="12"/>
                    <a:pt x="33" y="15"/>
                    <a:pt x="33" y="17"/>
                  </a:cubicBezTo>
                  <a:cubicBezTo>
                    <a:pt x="89" y="17"/>
                    <a:pt x="89" y="17"/>
                    <a:pt x="89" y="17"/>
                  </a:cubicBezTo>
                  <a:cubicBezTo>
                    <a:pt x="88" y="29"/>
                    <a:pt x="88" y="29"/>
                    <a:pt x="88" y="29"/>
                  </a:cubicBezTo>
                  <a:cubicBezTo>
                    <a:pt x="88" y="31"/>
                    <a:pt x="88" y="31"/>
                    <a:pt x="88" y="31"/>
                  </a:cubicBezTo>
                  <a:cubicBezTo>
                    <a:pt x="90" y="31"/>
                    <a:pt x="90" y="31"/>
                    <a:pt x="90" y="31"/>
                  </a:cubicBezTo>
                  <a:cubicBezTo>
                    <a:pt x="104" y="31"/>
                    <a:pt x="104" y="31"/>
                    <a:pt x="104" y="31"/>
                  </a:cubicBezTo>
                  <a:cubicBezTo>
                    <a:pt x="104" y="68"/>
                    <a:pt x="104" y="68"/>
                    <a:pt x="104" y="68"/>
                  </a:cubicBezTo>
                  <a:cubicBezTo>
                    <a:pt x="84" y="68"/>
                    <a:pt x="61" y="68"/>
                    <a:pt x="20" y="68"/>
                  </a:cubicBezTo>
                  <a:close/>
                  <a:moveTo>
                    <a:pt x="102" y="27"/>
                  </a:moveTo>
                  <a:cubicBezTo>
                    <a:pt x="92" y="27"/>
                    <a:pt x="92" y="27"/>
                    <a:pt x="92" y="27"/>
                  </a:cubicBezTo>
                  <a:cubicBezTo>
                    <a:pt x="93" y="19"/>
                    <a:pt x="93" y="19"/>
                    <a:pt x="93" y="19"/>
                  </a:cubicBezTo>
                  <a:cubicBezTo>
                    <a:pt x="102" y="27"/>
                    <a:pt x="102" y="27"/>
                    <a:pt x="102" y="27"/>
                  </a:cubicBezTo>
                  <a:close/>
                  <a:moveTo>
                    <a:pt x="34" y="45"/>
                  </a:moveTo>
                  <a:cubicBezTo>
                    <a:pt x="79" y="45"/>
                    <a:pt x="79" y="45"/>
                    <a:pt x="79" y="45"/>
                  </a:cubicBezTo>
                  <a:cubicBezTo>
                    <a:pt x="79" y="48"/>
                    <a:pt x="79" y="48"/>
                    <a:pt x="79" y="48"/>
                  </a:cubicBezTo>
                  <a:cubicBezTo>
                    <a:pt x="34" y="48"/>
                    <a:pt x="34" y="48"/>
                    <a:pt x="34" y="48"/>
                  </a:cubicBezTo>
                  <a:cubicBezTo>
                    <a:pt x="34" y="45"/>
                    <a:pt x="34" y="45"/>
                    <a:pt x="34" y="45"/>
                  </a:cubicBezTo>
                  <a:close/>
                  <a:moveTo>
                    <a:pt x="34" y="34"/>
                  </a:moveTo>
                  <a:cubicBezTo>
                    <a:pt x="75" y="34"/>
                    <a:pt x="75" y="34"/>
                    <a:pt x="75" y="34"/>
                  </a:cubicBezTo>
                  <a:cubicBezTo>
                    <a:pt x="75" y="37"/>
                    <a:pt x="75" y="37"/>
                    <a:pt x="75" y="37"/>
                  </a:cubicBezTo>
                  <a:cubicBezTo>
                    <a:pt x="34" y="37"/>
                    <a:pt x="34" y="37"/>
                    <a:pt x="34" y="37"/>
                  </a:cubicBezTo>
                  <a:cubicBezTo>
                    <a:pt x="34" y="34"/>
                    <a:pt x="34" y="34"/>
                    <a:pt x="34" y="34"/>
                  </a:cubicBezTo>
                  <a:close/>
                  <a:moveTo>
                    <a:pt x="34" y="23"/>
                  </a:moveTo>
                  <a:cubicBezTo>
                    <a:pt x="75" y="23"/>
                    <a:pt x="75" y="23"/>
                    <a:pt x="75" y="23"/>
                  </a:cubicBezTo>
                  <a:cubicBezTo>
                    <a:pt x="75" y="26"/>
                    <a:pt x="75" y="26"/>
                    <a:pt x="75" y="26"/>
                  </a:cubicBezTo>
                  <a:cubicBezTo>
                    <a:pt x="34" y="26"/>
                    <a:pt x="34" y="26"/>
                    <a:pt x="34" y="26"/>
                  </a:cubicBezTo>
                  <a:cubicBezTo>
                    <a:pt x="34" y="23"/>
                    <a:pt x="34" y="23"/>
                    <a:pt x="34" y="23"/>
                  </a:cubicBezTo>
                  <a:close/>
                  <a:moveTo>
                    <a:pt x="4" y="70"/>
                  </a:moveTo>
                  <a:cubicBezTo>
                    <a:pt x="10" y="72"/>
                    <a:pt x="10" y="72"/>
                    <a:pt x="10" y="72"/>
                  </a:cubicBezTo>
                  <a:cubicBezTo>
                    <a:pt x="10" y="79"/>
                    <a:pt x="10" y="79"/>
                    <a:pt x="10" y="79"/>
                  </a:cubicBezTo>
                  <a:cubicBezTo>
                    <a:pt x="5" y="84"/>
                    <a:pt x="5" y="84"/>
                    <a:pt x="5" y="84"/>
                  </a:cubicBezTo>
                  <a:cubicBezTo>
                    <a:pt x="4" y="84"/>
                    <a:pt x="3" y="83"/>
                    <a:pt x="2" y="83"/>
                  </a:cubicBezTo>
                  <a:cubicBezTo>
                    <a:pt x="0" y="76"/>
                    <a:pt x="0" y="76"/>
                    <a:pt x="0" y="76"/>
                  </a:cubicBezTo>
                  <a:cubicBezTo>
                    <a:pt x="4" y="70"/>
                    <a:pt x="4" y="70"/>
                    <a:pt x="4" y="70"/>
                  </a:cubicBezTo>
                  <a:close/>
                  <a:moveTo>
                    <a:pt x="4" y="51"/>
                  </a:moveTo>
                  <a:cubicBezTo>
                    <a:pt x="4" y="57"/>
                    <a:pt x="3" y="63"/>
                    <a:pt x="2" y="68"/>
                  </a:cubicBezTo>
                  <a:cubicBezTo>
                    <a:pt x="6" y="69"/>
                    <a:pt x="9" y="70"/>
                    <a:pt x="13" y="71"/>
                  </a:cubicBezTo>
                  <a:cubicBezTo>
                    <a:pt x="14" y="65"/>
                    <a:pt x="16" y="60"/>
                    <a:pt x="18" y="54"/>
                  </a:cubicBezTo>
                  <a:cubicBezTo>
                    <a:pt x="14" y="53"/>
                    <a:pt x="9" y="52"/>
                    <a:pt x="4" y="51"/>
                  </a:cubicBezTo>
                  <a:close/>
                </a:path>
              </a:pathLst>
            </a:custGeom>
            <a:solidFill>
              <a:schemeClr val="bg2">
                <a:lumMod val="25000"/>
              </a:schemeClr>
            </a:solidFill>
            <a:ln>
              <a:noFill/>
            </a:ln>
          </p:spPr>
          <p:txBody>
            <a:bodyPr/>
            <a:lstStyle/>
            <a:p>
              <a:pPr eaLnBrk="1" fontAlgn="auto" hangingPunct="1">
                <a:spcBef>
                  <a:spcPct val="0"/>
                </a:spcBef>
                <a:spcAft>
                  <a:spcPct val="0"/>
                </a:spcAft>
                <a:defRPr/>
              </a:pPr>
              <a:endParaRPr lang="zh-CN" altLang="en-US">
                <a:solidFill>
                  <a:prstClr val="black"/>
                </a:solidFill>
                <a:latin typeface="+mn-lt"/>
                <a:ea typeface="+mn-ea"/>
              </a:endParaRPr>
            </a:p>
          </p:txBody>
        </p:sp>
      </p:grpSp>
      <p:grpSp>
        <p:nvGrpSpPr>
          <p:cNvPr id="25" name="组合 24"/>
          <p:cNvGrpSpPr/>
          <p:nvPr/>
        </p:nvGrpSpPr>
        <p:grpSpPr>
          <a:xfrm>
            <a:off x="6916738" y="4854575"/>
            <a:ext cx="4843462" cy="712788"/>
            <a:chOff x="6535248" y="5221376"/>
            <a:chExt cx="4842391" cy="712882"/>
          </a:xfrm>
        </p:grpSpPr>
        <p:grpSp>
          <p:nvGrpSpPr>
            <p:cNvPr id="4115" name="组合 117"/>
            <p:cNvGrpSpPr/>
            <p:nvPr/>
          </p:nvGrpSpPr>
          <p:grpSpPr>
            <a:xfrm>
              <a:off x="6535248" y="5221376"/>
              <a:ext cx="4842391" cy="712882"/>
              <a:chOff x="6298049" y="1397569"/>
              <a:chExt cx="4842391" cy="712882"/>
            </a:xfrm>
          </p:grpSpPr>
          <p:sp>
            <p:nvSpPr>
              <p:cNvPr id="4117" name="文本框 119"/>
              <p:cNvSpPr txBox="1">
                <a:spLocks noChangeArrowheads="1"/>
              </p:cNvSpPr>
              <p:nvPr/>
            </p:nvSpPr>
            <p:spPr bwMode="auto">
              <a:xfrm>
                <a:off x="7666860" y="1506484"/>
                <a:ext cx="284040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总结建议</a:t>
                </a:r>
              </a:p>
            </p:txBody>
          </p:sp>
          <p:sp>
            <p:nvSpPr>
              <p:cNvPr id="121" name="矩形 120"/>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cxnSp>
            <p:nvCxnSpPr>
              <p:cNvPr id="122" name="直接连接符 121"/>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4120" name="组合 122"/>
              <p:cNvGrpSpPr/>
              <p:nvPr/>
            </p:nvGrpSpPr>
            <p:grpSpPr>
              <a:xfrm>
                <a:off x="6298049" y="1397569"/>
                <a:ext cx="919239" cy="712882"/>
                <a:chOff x="6191369" y="1397569"/>
                <a:chExt cx="919239" cy="712882"/>
              </a:xfrm>
            </p:grpSpPr>
            <p:sp>
              <p:nvSpPr>
                <p:cNvPr id="124" name="矩形 123"/>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122" name="文本框 124"/>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3600">
                      <a:solidFill>
                        <a:srgbClr val="044875"/>
                      </a:solidFill>
                      <a:latin typeface="Impact" pitchFamily="34" charset="0"/>
                    </a:rPr>
                    <a:t>06</a:t>
                  </a:r>
                  <a:endParaRPr lang="zh-CN" altLang="en-US" sz="3600">
                    <a:solidFill>
                      <a:srgbClr val="044875"/>
                    </a:solidFill>
                    <a:latin typeface="Impact" pitchFamily="34" charset="0"/>
                  </a:endParaRPr>
                </a:p>
              </p:txBody>
            </p:sp>
          </p:grpSp>
        </p:grpSp>
        <p:sp>
          <p:nvSpPr>
            <p:cNvPr id="144" name="Freeform 48"/>
            <p:cNvSpPr>
              <a:spLocks noEditPoints="1"/>
            </p:cNvSpPr>
            <p:nvPr/>
          </p:nvSpPr>
          <p:spPr bwMode="auto">
            <a:xfrm>
              <a:off x="7670059" y="5303937"/>
              <a:ext cx="363458" cy="576339"/>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5">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bg2">
                <a:lumMod val="25000"/>
              </a:schemeClr>
            </a:solidFill>
            <a:ln>
              <a:noFill/>
            </a:ln>
          </p:spPr>
          <p:txBody>
            <a:bodyPr/>
            <a:lstStyle/>
            <a:p>
              <a:pPr eaLnBrk="1" fontAlgn="auto" hangingPunct="1">
                <a:spcBef>
                  <a:spcPct val="0"/>
                </a:spcBef>
                <a:spcAft>
                  <a:spcPct val="0"/>
                </a:spcAft>
                <a:defRPr/>
              </a:pPr>
              <a:endParaRPr lang="zh-CN" altLang="en-US">
                <a:solidFill>
                  <a:prstClr val="black"/>
                </a:solidFill>
                <a:latin typeface="+mn-lt"/>
                <a:ea typeface="+mn-ea"/>
              </a:endParaRPr>
            </a:p>
          </p:txBody>
        </p:sp>
      </p:grpSp>
      <p:cxnSp>
        <p:nvCxnSpPr>
          <p:cNvPr id="108" name="直接连接符 107"/>
          <p:cNvCxnSpPr/>
          <p:nvPr/>
        </p:nvCxnSpPr>
        <p:spPr>
          <a:xfrm flipH="1">
            <a:off x="5534025" y="2955925"/>
            <a:ext cx="1055688" cy="0"/>
          </a:xfrm>
          <a:prstGeom prst="line">
            <a:avLst/>
          </a:prstGeom>
          <a:ln w="19050">
            <a:solidFill>
              <a:schemeClr val="bg2">
                <a:lumMod val="2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5534025" y="4071938"/>
            <a:ext cx="1055688" cy="0"/>
          </a:xfrm>
          <a:prstGeom prst="line">
            <a:avLst/>
          </a:prstGeom>
          <a:ln w="19050">
            <a:solidFill>
              <a:schemeClr val="bg2">
                <a:lumMod val="2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flipH="1">
            <a:off x="5534025" y="5189538"/>
            <a:ext cx="1055688" cy="0"/>
          </a:xfrm>
          <a:prstGeom prst="line">
            <a:avLst/>
          </a:prstGeom>
          <a:ln w="19050">
            <a:solidFill>
              <a:schemeClr val="bg2">
                <a:lumMod val="2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743200" y="582613"/>
            <a:ext cx="6688138" cy="923925"/>
          </a:xfrm>
          <a:prstGeom prst="rect">
            <a:avLst/>
          </a:prstGeom>
          <a:noFill/>
        </p:spPr>
        <p:txBody>
          <a:bodyPr>
            <a:spAutoFit/>
          </a:bodyPr>
          <a:lstStyle/>
          <a:p>
            <a:pPr algn="ctr" eaLnBrk="1" fontAlgn="auto" hangingPunct="1">
              <a:spcBef>
                <a:spcPct val="0"/>
              </a:spcBef>
              <a:spcAft>
                <a:spcPct val="0"/>
              </a:spcAft>
              <a:defRPr/>
            </a:pPr>
            <a:r>
              <a:rPr lang="en-US" altLang="zh-CN" sz="5400" dirty="0">
                <a:solidFill>
                  <a:srgbClr val="044875"/>
                </a:solidFill>
                <a:latin typeface="+mj-lt"/>
                <a:ea typeface="+mn-ea"/>
              </a:rPr>
              <a:t>THE MAIN CONTENTS</a:t>
            </a:r>
            <a:endParaRPr lang="zh-CN" altLang="en-US" sz="5400" dirty="0">
              <a:solidFill>
                <a:srgbClr val="044875"/>
              </a:solidFill>
              <a:latin typeface="+mj-lt"/>
              <a:ea typeface="+mn-ea"/>
            </a:endParaRPr>
          </a:p>
        </p:txBody>
      </p:sp>
      <p:grpSp>
        <p:nvGrpSpPr>
          <p:cNvPr id="163" name="组合 162"/>
          <p:cNvGrpSpPr/>
          <p:nvPr/>
        </p:nvGrpSpPr>
        <p:grpSpPr>
          <a:xfrm>
            <a:off x="3455988" y="1511300"/>
            <a:ext cx="5262562" cy="376238"/>
            <a:chOff x="3455443" y="1512024"/>
            <a:chExt cx="5263600" cy="375186"/>
          </a:xfrm>
        </p:grpSpPr>
        <p:sp>
          <p:nvSpPr>
            <p:cNvPr id="155" name="文本框 154"/>
            <p:cNvSpPr txBox="1"/>
            <p:nvPr/>
          </p:nvSpPr>
          <p:spPr>
            <a:xfrm>
              <a:off x="3455443" y="1518356"/>
              <a:ext cx="5263600" cy="368854"/>
            </a:xfrm>
            <a:prstGeom prst="rect">
              <a:avLst/>
            </a:prstGeom>
            <a:noFill/>
          </p:spPr>
          <p:txBody>
            <a:bodyPr>
              <a:spAutoFit/>
            </a:bodyPr>
            <a:lstStyle/>
            <a:p>
              <a:pPr algn="ctr" eaLnBrk="1" fontAlgn="auto" hangingPunct="1">
                <a:spcBef>
                  <a:spcPct val="0"/>
                </a:spcBef>
                <a:spcAft>
                  <a:spcPct val="0"/>
                </a:spcAft>
                <a:defRPr/>
              </a:pPr>
              <a:endParaRPr lang="zh-CN" altLang="en-US" dirty="0">
                <a:solidFill>
                  <a:srgbClr val="044875"/>
                </a:solidFill>
                <a:latin typeface="+mj-lt"/>
                <a:ea typeface="+mn-ea"/>
              </a:endParaRPr>
            </a:p>
          </p:txBody>
        </p:sp>
        <p:cxnSp>
          <p:nvCxnSpPr>
            <p:cNvPr id="157" name="直接连接符 156"/>
            <p:cNvCxnSpPr/>
            <p:nvPr/>
          </p:nvCxnSpPr>
          <p:spPr>
            <a:xfrm flipV="1">
              <a:off x="3699966" y="1512024"/>
              <a:ext cx="4774554" cy="0"/>
            </a:xfrm>
            <a:prstGeom prst="line">
              <a:avLst/>
            </a:prstGeom>
            <a:ln w="25400">
              <a:solidFill>
                <a:srgbClr val="044875"/>
              </a:solidFill>
            </a:ln>
          </p:spPr>
          <p:style>
            <a:lnRef idx="1">
              <a:schemeClr val="accent1"/>
            </a:lnRef>
            <a:fillRef idx="0">
              <a:schemeClr val="accent1"/>
            </a:fillRef>
            <a:effectRef idx="0">
              <a:schemeClr val="accent1"/>
            </a:effectRef>
            <a:fontRef idx="minor">
              <a:schemeClr val="tx1"/>
            </a:fontRef>
          </p:style>
        </p:cxnSp>
      </p:grpSp>
      <p:pic>
        <p:nvPicPr>
          <p:cNvPr id="6" name="图片 5">
            <a:extLst>
              <a:ext uri="{FF2B5EF4-FFF2-40B4-BE49-F238E27FC236}">
                <a16:creationId xmlns:a16="http://schemas.microsoft.com/office/drawing/2014/main" id="{EA41A9C0-D1F9-EEC9-85A1-A1AA4F04476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8" name="图片 7">
            <a:extLst>
              <a:ext uri="{FF2B5EF4-FFF2-40B4-BE49-F238E27FC236}">
                <a16:creationId xmlns:a16="http://schemas.microsoft.com/office/drawing/2014/main" id="{0D23F4DF-651F-36B5-74B7-ADD8B62FA08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26" name="矩形 25"/>
          <p:cNvSpPr/>
          <p:nvPr/>
        </p:nvSpPr>
        <p:spPr>
          <a:xfrm>
            <a:off x="3810000" y="254000"/>
            <a:ext cx="83820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27" name="组合 26"/>
          <p:cNvGrpSpPr/>
          <p:nvPr/>
        </p:nvGrpSpPr>
        <p:grpSpPr>
          <a:xfrm>
            <a:off x="550863" y="82550"/>
            <a:ext cx="3556000" cy="585788"/>
            <a:chOff x="551544" y="82976"/>
            <a:chExt cx="3554910" cy="584775"/>
          </a:xfrm>
        </p:grpSpPr>
        <p:sp>
          <p:nvSpPr>
            <p:cNvPr id="17422" name="文本框 27"/>
            <p:cNvSpPr txBox="1">
              <a:spLocks noChangeArrowheads="1"/>
            </p:cNvSpPr>
            <p:nvPr/>
          </p:nvSpPr>
          <p:spPr bwMode="auto">
            <a:xfrm>
              <a:off x="814614"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回环检测效果</a:t>
              </a:r>
            </a:p>
          </p:txBody>
        </p:sp>
        <p:sp>
          <p:nvSpPr>
            <p:cNvPr id="29" name="文本框 28"/>
            <p:cNvSpPr txBox="1"/>
            <p:nvPr/>
          </p:nvSpPr>
          <p:spPr>
            <a:xfrm>
              <a:off x="551544" y="82976"/>
              <a:ext cx="723678" cy="584775"/>
            </a:xfrm>
            <a:prstGeom prst="rect">
              <a:avLst/>
            </a:prstGeom>
            <a:noFill/>
          </p:spPr>
          <p:txBody>
            <a:bodyPr>
              <a:spAutoFit/>
            </a:bodyPr>
            <a:lstStyle/>
            <a:p>
              <a:pPr algn="ctr" eaLnBrk="1" fontAlgn="auto" hangingPunct="1">
                <a:spcBef>
                  <a:spcPct val="0"/>
                </a:spcBef>
                <a:spcAft>
                  <a:spcPct val="0"/>
                </a:spcAft>
                <a:defRPr/>
              </a:pPr>
              <a:r>
                <a:rPr lang="en-US" altLang="zh-CN" sz="3200">
                  <a:solidFill>
                    <a:schemeClr val="bg2">
                      <a:lumMod val="25000"/>
                    </a:schemeClr>
                  </a:solidFill>
                  <a:latin typeface="Impact" pitchFamily="34" charset="0"/>
                  <a:ea typeface="+mn-ea"/>
                </a:rPr>
                <a:t>05</a:t>
              </a:r>
              <a:endParaRPr lang="zh-CN" altLang="en-US" sz="3200">
                <a:solidFill>
                  <a:schemeClr val="bg2">
                    <a:lumMod val="25000"/>
                  </a:schemeClr>
                </a:solidFill>
                <a:latin typeface="Impact" pitchFamily="34" charset="0"/>
                <a:ea typeface="+mn-ea"/>
              </a:endParaRPr>
            </a:p>
          </p:txBody>
        </p:sp>
      </p:grpSp>
      <p:sp>
        <p:nvSpPr>
          <p:cNvPr id="30" name="矩形 29"/>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1" name="矩形 30"/>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2" name="文本框 31"/>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cxnSp>
        <p:nvCxnSpPr>
          <p:cNvPr id="3" name="直接连接符 2">
            <a:extLst>
              <a:ext uri="{FF2B5EF4-FFF2-40B4-BE49-F238E27FC236}">
                <a16:creationId xmlns:a16="http://schemas.microsoft.com/office/drawing/2014/main" id="{5DFFFF9C-84D6-B7E4-8001-E992A834DB7D}"/>
              </a:ext>
            </a:extLst>
          </p:cNvPr>
          <p:cNvCxnSpPr>
            <a:cxnSpLocks/>
          </p:cNvCxnSpPr>
          <p:nvPr/>
        </p:nvCxnSpPr>
        <p:spPr>
          <a:xfrm>
            <a:off x="3810000" y="509588"/>
            <a:ext cx="0" cy="6111875"/>
          </a:xfrm>
          <a:prstGeom prst="line">
            <a:avLst/>
          </a:prstGeom>
          <a:ln>
            <a:solidFill>
              <a:srgbClr val="01559D"/>
            </a:solidFill>
            <a:prstDash val="lgDashDotDot"/>
            <a:headEnd type="stealth"/>
            <a:tailEnd type="stealth"/>
          </a:ln>
        </p:spPr>
        <p:style>
          <a:lnRef idx="1">
            <a:schemeClr val="accent1"/>
          </a:lnRef>
          <a:fillRef idx="0">
            <a:schemeClr val="accent1"/>
          </a:fillRef>
          <a:effectRef idx="0">
            <a:schemeClr val="accent1"/>
          </a:effectRef>
          <a:fontRef idx="minor">
            <a:schemeClr val="tx1"/>
          </a:fontRef>
        </p:style>
      </p:cxnSp>
      <p:pic>
        <p:nvPicPr>
          <p:cNvPr id="5" name="vokoscreen-2023-06-01_11-15-25">
            <a:hlinkClick r:id="" action="ppaction://media"/>
            <a:extLst>
              <a:ext uri="{FF2B5EF4-FFF2-40B4-BE49-F238E27FC236}">
                <a16:creationId xmlns:a16="http://schemas.microsoft.com/office/drawing/2014/main" id="{E18CC6CF-2E73-BC0A-F144-6BBB63679B5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828417" y="1255236"/>
            <a:ext cx="8345166" cy="4347527"/>
          </a:xfrm>
          <a:prstGeom prst="rect">
            <a:avLst/>
          </a:prstGeom>
        </p:spPr>
      </p:pic>
      <p:sp>
        <p:nvSpPr>
          <p:cNvPr id="8" name="矩形 7">
            <a:extLst>
              <a:ext uri="{FF2B5EF4-FFF2-40B4-BE49-F238E27FC236}">
                <a16:creationId xmlns:a16="http://schemas.microsoft.com/office/drawing/2014/main" id="{F1476030-A6F2-A443-5BEF-ADAE3B4D1D65}"/>
              </a:ext>
            </a:extLst>
          </p:cNvPr>
          <p:cNvSpPr/>
          <p:nvPr/>
        </p:nvSpPr>
        <p:spPr>
          <a:xfrm>
            <a:off x="148979" y="1815708"/>
            <a:ext cx="3624188" cy="3482172"/>
          </a:xfrm>
          <a:prstGeom prst="rect">
            <a:avLst/>
          </a:prstGeom>
        </p:spPr>
        <p:txBody>
          <a:bodyPr wrap="square">
            <a:spAutoFit/>
          </a:bodyPr>
          <a:lstStyle/>
          <a:p>
            <a:pPr indent="720000" eaLnBrk="1" fontAlgn="auto" hangingPunct="1">
              <a:lnSpc>
                <a:spcPts val="2400"/>
              </a:lnSpc>
              <a:defRPr/>
            </a:pPr>
            <a:r>
              <a:rPr lang="zh-CN" altLang="en-US" sz="2400" dirty="0">
                <a:solidFill>
                  <a:srgbClr val="044875"/>
                </a:solidFill>
                <a:latin typeface="+mj-lt"/>
                <a:ea typeface="+mn-ea"/>
                <a:cs typeface="Arial" panose="020B0604020202020204" pitchFamily="34" charset="0"/>
              </a:rPr>
              <a:t>本系统实现了回环检测功能。</a:t>
            </a:r>
            <a:endParaRPr lang="en-US" altLang="zh-CN" sz="2400" dirty="0">
              <a:solidFill>
                <a:srgbClr val="044875"/>
              </a:solidFill>
              <a:latin typeface="+mj-lt"/>
              <a:ea typeface="+mn-ea"/>
              <a:cs typeface="Arial" panose="020B0604020202020204" pitchFamily="34" charset="0"/>
            </a:endParaRPr>
          </a:p>
          <a:p>
            <a:pPr indent="720000" eaLnBrk="1" fontAlgn="auto" hangingPunct="1">
              <a:lnSpc>
                <a:spcPts val="2400"/>
              </a:lnSpc>
              <a:defRPr/>
            </a:pPr>
            <a:r>
              <a:rPr lang="zh-CN" altLang="en-US" sz="2400" dirty="0">
                <a:solidFill>
                  <a:srgbClr val="044875"/>
                </a:solidFill>
                <a:latin typeface="+mj-lt"/>
                <a:ea typeface="+mn-ea"/>
                <a:cs typeface="Arial" panose="020B0604020202020204" pitchFamily="34" charset="0"/>
              </a:rPr>
              <a:t>从视频输出可以看出，系统的回环检测效果良好，在相机经过相同的地方时（起始位置），输出轨迹并没有重合，但是通过优化，检测到了相同的场景，判断出传感器正在经历相同的地方，于是做出回环优化。</a:t>
            </a:r>
            <a:endParaRPr lang="en-US" altLang="zh-CN" sz="2400" dirty="0">
              <a:solidFill>
                <a:srgbClr val="044875"/>
              </a:solidFill>
              <a:latin typeface="+mj-lt"/>
              <a:ea typeface="+mn-ea"/>
              <a:cs typeface="Arial" panose="020B0604020202020204" pitchFamily="34" charset="0"/>
            </a:endParaRPr>
          </a:p>
        </p:txBody>
      </p:sp>
      <p:pic>
        <p:nvPicPr>
          <p:cNvPr id="10" name="图片 9">
            <a:extLst>
              <a:ext uri="{FF2B5EF4-FFF2-40B4-BE49-F238E27FC236}">
                <a16:creationId xmlns:a16="http://schemas.microsoft.com/office/drawing/2014/main" id="{57AF9888-1493-B78E-7BF8-5E32044347B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13" name="图片 12">
            <a:extLst>
              <a:ext uri="{FF2B5EF4-FFF2-40B4-BE49-F238E27FC236}">
                <a16:creationId xmlns:a16="http://schemas.microsoft.com/office/drawing/2014/main" id="{AB401996-74E8-74F8-A8C0-BE766E5F8B1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extLst>
      <p:ext uri="{BB962C8B-B14F-4D97-AF65-F5344CB8AC3E}">
        <p14:creationId xmlns:p14="http://schemas.microsoft.com/office/powerpoint/2010/main" val="660693673"/>
      </p:ext>
    </p:extLst>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p:stCondLst>
                        <p:cond delay="indefinite"/>
                      </p:stCondLst>
                      <p:childTnLst>
                        <p:par>
                          <p:cTn id="6" fill="hold">
                            <p:stCondLst>
                              <p:cond delay="0"/>
                            </p:stCondLst>
                            <p:childTnLst>
                              <p:par>
                                <p:cTn id="7" presetID="1" presetClass="mediacall" presetSubtype="0" fill="hold" nodeType="clickEffect">
                                  <p:stCondLst>
                                    <p:cond delay="0"/>
                                  </p:stCondLst>
                                  <p:childTnLst>
                                    <p:cmd type="call" cmd="playFrom(0.0)">
                                      <p:cBhvr>
                                        <p:cTn id="8" dur="529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5"/>
                </p:tgtEl>
              </p:cMediaNode>
            </p:video>
            <p:seq concurrent="1" nextAc="seek">
              <p:cTn id="10" restart="whenNotActive" fill="hold" evtFilter="cancelBubble" nodeType="interactiveSeq">
                <p:stCondLst>
                  <p:cond evt="onClick" delay="0">
                    <p:tgtEl>
                      <p:spTgt spid="5"/>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26" name="矩形 25"/>
          <p:cNvSpPr/>
          <p:nvPr/>
        </p:nvSpPr>
        <p:spPr>
          <a:xfrm>
            <a:off x="3810000" y="254000"/>
            <a:ext cx="83820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27" name="组合 26"/>
          <p:cNvGrpSpPr/>
          <p:nvPr/>
        </p:nvGrpSpPr>
        <p:grpSpPr>
          <a:xfrm>
            <a:off x="550863" y="82550"/>
            <a:ext cx="3556000" cy="585788"/>
            <a:chOff x="551544" y="82976"/>
            <a:chExt cx="3554910" cy="584775"/>
          </a:xfrm>
        </p:grpSpPr>
        <p:sp>
          <p:nvSpPr>
            <p:cNvPr id="17422" name="文本框 27"/>
            <p:cNvSpPr txBox="1">
              <a:spLocks noChangeArrowheads="1"/>
            </p:cNvSpPr>
            <p:nvPr/>
          </p:nvSpPr>
          <p:spPr bwMode="auto">
            <a:xfrm>
              <a:off x="814614"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三维建图</a:t>
              </a:r>
            </a:p>
          </p:txBody>
        </p:sp>
        <p:sp>
          <p:nvSpPr>
            <p:cNvPr id="29" name="文本框 28"/>
            <p:cNvSpPr txBox="1"/>
            <p:nvPr/>
          </p:nvSpPr>
          <p:spPr>
            <a:xfrm>
              <a:off x="551544" y="82976"/>
              <a:ext cx="723678" cy="584775"/>
            </a:xfrm>
            <a:prstGeom prst="rect">
              <a:avLst/>
            </a:prstGeom>
            <a:noFill/>
          </p:spPr>
          <p:txBody>
            <a:bodyPr>
              <a:spAutoFit/>
            </a:bodyPr>
            <a:lstStyle/>
            <a:p>
              <a:pPr algn="ctr" eaLnBrk="1" fontAlgn="auto" hangingPunct="1">
                <a:spcBef>
                  <a:spcPct val="0"/>
                </a:spcBef>
                <a:spcAft>
                  <a:spcPct val="0"/>
                </a:spcAft>
                <a:defRPr/>
              </a:pPr>
              <a:r>
                <a:rPr lang="en-US" altLang="zh-CN" sz="3200">
                  <a:solidFill>
                    <a:schemeClr val="bg2">
                      <a:lumMod val="25000"/>
                    </a:schemeClr>
                  </a:solidFill>
                  <a:latin typeface="Impact" pitchFamily="34" charset="0"/>
                  <a:ea typeface="+mn-ea"/>
                </a:rPr>
                <a:t>05</a:t>
              </a:r>
              <a:endParaRPr lang="zh-CN" altLang="en-US" sz="3200">
                <a:solidFill>
                  <a:schemeClr val="bg2">
                    <a:lumMod val="25000"/>
                  </a:schemeClr>
                </a:solidFill>
                <a:latin typeface="Impact" pitchFamily="34" charset="0"/>
                <a:ea typeface="+mn-ea"/>
              </a:endParaRPr>
            </a:p>
          </p:txBody>
        </p:sp>
      </p:grpSp>
      <p:sp>
        <p:nvSpPr>
          <p:cNvPr id="30" name="矩形 29"/>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1" name="矩形 30"/>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2" name="文本框 31"/>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dirty="0">
                <a:solidFill>
                  <a:srgbClr val="044875"/>
                </a:solidFill>
                <a:latin typeface="微软雅黑" panose="020B0503020204020204" pitchFamily="34" charset="-122"/>
                <a:ea typeface="微软雅黑" panose="020B0503020204020204" pitchFamily="34" charset="-122"/>
              </a:rPr>
              <a:t>LOGO</a:t>
            </a:r>
            <a:endParaRPr lang="zh-CN" altLang="en-US" sz="2000" dirty="0">
              <a:solidFill>
                <a:srgbClr val="044875"/>
              </a:solidFill>
              <a:latin typeface="微软雅黑" panose="020B0503020204020204" pitchFamily="34" charset="-122"/>
              <a:ea typeface="微软雅黑" panose="020B0503020204020204" pitchFamily="34" charset="-122"/>
            </a:endParaRPr>
          </a:p>
        </p:txBody>
      </p:sp>
      <p:cxnSp>
        <p:nvCxnSpPr>
          <p:cNvPr id="3" name="直接连接符 2">
            <a:extLst>
              <a:ext uri="{FF2B5EF4-FFF2-40B4-BE49-F238E27FC236}">
                <a16:creationId xmlns:a16="http://schemas.microsoft.com/office/drawing/2014/main" id="{9A53C3D3-BF3F-0768-2A24-2663BFF09187}"/>
              </a:ext>
            </a:extLst>
          </p:cNvPr>
          <p:cNvCxnSpPr>
            <a:cxnSpLocks/>
          </p:cNvCxnSpPr>
          <p:nvPr/>
        </p:nvCxnSpPr>
        <p:spPr>
          <a:xfrm>
            <a:off x="3810000" y="427038"/>
            <a:ext cx="0" cy="6111875"/>
          </a:xfrm>
          <a:prstGeom prst="line">
            <a:avLst/>
          </a:prstGeom>
          <a:ln>
            <a:solidFill>
              <a:srgbClr val="01559D"/>
            </a:solidFill>
            <a:prstDash val="lgDashDotDot"/>
            <a:headEnd type="stealth"/>
            <a:tailEnd type="stealth"/>
          </a:ln>
        </p:spPr>
        <p:style>
          <a:lnRef idx="1">
            <a:schemeClr val="accent1"/>
          </a:lnRef>
          <a:fillRef idx="0">
            <a:schemeClr val="accent1"/>
          </a:fillRef>
          <a:effectRef idx="0">
            <a:schemeClr val="accent1"/>
          </a:effectRef>
          <a:fontRef idx="minor">
            <a:schemeClr val="tx1"/>
          </a:fontRef>
        </p:style>
      </p:cxnSp>
      <p:pic>
        <p:nvPicPr>
          <p:cNvPr id="8" name="vokoscreen-2023-06-01_15-18-52">
            <a:hlinkClick r:id="" action="ppaction://media"/>
            <a:extLst>
              <a:ext uri="{FF2B5EF4-FFF2-40B4-BE49-F238E27FC236}">
                <a16:creationId xmlns:a16="http://schemas.microsoft.com/office/drawing/2014/main" id="{50D8D1BE-36B9-58EE-E178-13C31D844C7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81796" y="504975"/>
            <a:ext cx="5738750" cy="6110772"/>
          </a:xfrm>
          <a:prstGeom prst="rect">
            <a:avLst/>
          </a:prstGeom>
        </p:spPr>
      </p:pic>
      <p:pic>
        <p:nvPicPr>
          <p:cNvPr id="13" name="图片 12">
            <a:extLst>
              <a:ext uri="{FF2B5EF4-FFF2-40B4-BE49-F238E27FC236}">
                <a16:creationId xmlns:a16="http://schemas.microsoft.com/office/drawing/2014/main" id="{110DCD31-56FF-F486-7EB8-8A53C946594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sp>
        <p:nvSpPr>
          <p:cNvPr id="15" name="矩形 14">
            <a:extLst>
              <a:ext uri="{FF2B5EF4-FFF2-40B4-BE49-F238E27FC236}">
                <a16:creationId xmlns:a16="http://schemas.microsoft.com/office/drawing/2014/main" id="{4C227CD1-90F9-CA71-98DA-90B42D31F80C}"/>
              </a:ext>
            </a:extLst>
          </p:cNvPr>
          <p:cNvSpPr/>
          <p:nvPr/>
        </p:nvSpPr>
        <p:spPr>
          <a:xfrm>
            <a:off x="148979" y="1815708"/>
            <a:ext cx="3624188" cy="2862322"/>
          </a:xfrm>
          <a:prstGeom prst="rect">
            <a:avLst/>
          </a:prstGeom>
        </p:spPr>
        <p:txBody>
          <a:bodyPr wrap="square">
            <a:spAutoFit/>
          </a:bodyPr>
          <a:lstStyle/>
          <a:p>
            <a:pPr indent="720000" eaLnBrk="1" fontAlgn="auto" hangingPunct="1">
              <a:lnSpc>
                <a:spcPts val="2400"/>
              </a:lnSpc>
              <a:defRPr/>
            </a:pPr>
            <a:r>
              <a:rPr lang="zh-CN" altLang="en-US" sz="2400" dirty="0">
                <a:solidFill>
                  <a:srgbClr val="044875"/>
                </a:solidFill>
                <a:latin typeface="+mj-lt"/>
                <a:ea typeface="+mn-ea"/>
                <a:cs typeface="Arial" panose="020B0604020202020204" pitchFamily="34" charset="0"/>
              </a:rPr>
              <a:t>本系统提出一种基于点云的三维建图，使用</a:t>
            </a:r>
            <a:r>
              <a:rPr lang="en-US" altLang="zh-CN" sz="2400" dirty="0">
                <a:solidFill>
                  <a:srgbClr val="044875"/>
                </a:solidFill>
                <a:latin typeface="+mj-lt"/>
                <a:ea typeface="+mn-ea"/>
                <a:cs typeface="Arial" panose="020B0604020202020204" pitchFamily="34" charset="0"/>
              </a:rPr>
              <a:t>PCL</a:t>
            </a:r>
            <a:r>
              <a:rPr lang="zh-CN" altLang="en-US" sz="2400" dirty="0">
                <a:solidFill>
                  <a:srgbClr val="044875"/>
                </a:solidFill>
                <a:latin typeface="+mj-lt"/>
                <a:ea typeface="+mn-ea"/>
                <a:cs typeface="Arial" panose="020B0604020202020204" pitchFamily="34" charset="0"/>
              </a:rPr>
              <a:t>提取点云数据，结合</a:t>
            </a:r>
            <a:r>
              <a:rPr lang="en-US" altLang="zh-CN" sz="2400" dirty="0" err="1">
                <a:solidFill>
                  <a:srgbClr val="044875"/>
                </a:solidFill>
                <a:latin typeface="+mj-lt"/>
                <a:ea typeface="+mn-ea"/>
                <a:cs typeface="Arial" panose="020B0604020202020204" pitchFamily="34" charset="0"/>
              </a:rPr>
              <a:t>Zoedepth</a:t>
            </a:r>
            <a:r>
              <a:rPr lang="zh-CN" altLang="en-US" sz="2400" dirty="0">
                <a:solidFill>
                  <a:srgbClr val="044875"/>
                </a:solidFill>
                <a:latin typeface="+mj-lt"/>
                <a:ea typeface="+mn-ea"/>
                <a:cs typeface="Arial" panose="020B0604020202020204" pitchFamily="34" charset="0"/>
              </a:rPr>
              <a:t>训练的深度图和关键帧数据实现三维重建。</a:t>
            </a:r>
            <a:endParaRPr lang="en-US" altLang="zh-CN" sz="2400" dirty="0">
              <a:solidFill>
                <a:srgbClr val="044875"/>
              </a:solidFill>
              <a:latin typeface="+mj-lt"/>
              <a:ea typeface="+mn-ea"/>
              <a:cs typeface="Arial" panose="020B0604020202020204" pitchFamily="34" charset="0"/>
            </a:endParaRPr>
          </a:p>
          <a:p>
            <a:pPr indent="720000" eaLnBrk="1" fontAlgn="auto" hangingPunct="1">
              <a:lnSpc>
                <a:spcPts val="2400"/>
              </a:lnSpc>
              <a:defRPr/>
            </a:pPr>
            <a:r>
              <a:rPr lang="zh-CN" altLang="en-US" sz="2400" dirty="0">
                <a:solidFill>
                  <a:srgbClr val="044875"/>
                </a:solidFill>
                <a:latin typeface="+mj-lt"/>
                <a:ea typeface="+mn-ea"/>
                <a:cs typeface="Arial" panose="020B0604020202020204" pitchFamily="34" charset="0"/>
              </a:rPr>
              <a:t>从视频输出可以看出，能够实现三维重建，且能还原实际场景，能够用于分析具体环境信息。</a:t>
            </a:r>
            <a:endParaRPr lang="en-US" altLang="zh-CN" sz="2400" dirty="0">
              <a:solidFill>
                <a:srgbClr val="044875"/>
              </a:solidFill>
              <a:latin typeface="+mj-lt"/>
              <a:ea typeface="+mn-ea"/>
              <a:cs typeface="Arial" panose="020B0604020202020204" pitchFamily="34" charset="0"/>
            </a:endParaRPr>
          </a:p>
        </p:txBody>
      </p:sp>
      <p:pic>
        <p:nvPicPr>
          <p:cNvPr id="18" name="图片 17">
            <a:extLst>
              <a:ext uri="{FF2B5EF4-FFF2-40B4-BE49-F238E27FC236}">
                <a16:creationId xmlns:a16="http://schemas.microsoft.com/office/drawing/2014/main" id="{7816386E-9DC6-F5F3-A7C1-7339BDC6E17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p:stCondLst>
                        <p:cond delay="indefinite"/>
                      </p:stCondLst>
                      <p:childTnLst>
                        <p:par>
                          <p:cTn id="6" fill="hold">
                            <p:stCondLst>
                              <p:cond delay="0"/>
                            </p:stCondLst>
                            <p:childTnLst>
                              <p:par>
                                <p:cTn id="7" presetID="1" presetClass="mediacall" presetSubtype="0" fill="hold" nodeType="clickEffect">
                                  <p:stCondLst>
                                    <p:cond delay="0"/>
                                  </p:stCondLst>
                                  <p:childTnLst>
                                    <p:cmd type="call" cmd="playFrom(0.0)">
                                      <p:cBhvr>
                                        <p:cTn id="8" dur="3324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8"/>
                </p:tgtEl>
              </p:cMediaNode>
            </p:video>
            <p:seq concurrent="1" nextAc="seek">
              <p:cTn id="10" restart="whenNotActive" fill="hold" evtFilter="cancelBubble" nodeType="interactiveSeq">
                <p:stCondLst>
                  <p:cond evt="onClick" delay="0">
                    <p:tgtEl>
                      <p:spTgt spid="8"/>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26" name="矩形 25"/>
          <p:cNvSpPr/>
          <p:nvPr/>
        </p:nvSpPr>
        <p:spPr>
          <a:xfrm>
            <a:off x="3810000" y="254000"/>
            <a:ext cx="83820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27" name="组合 26"/>
          <p:cNvGrpSpPr/>
          <p:nvPr/>
        </p:nvGrpSpPr>
        <p:grpSpPr>
          <a:xfrm>
            <a:off x="550863" y="82550"/>
            <a:ext cx="3556000" cy="585788"/>
            <a:chOff x="551544" y="82976"/>
            <a:chExt cx="3554910" cy="584775"/>
          </a:xfrm>
        </p:grpSpPr>
        <p:sp>
          <p:nvSpPr>
            <p:cNvPr id="17422" name="文本框 27"/>
            <p:cNvSpPr txBox="1">
              <a:spLocks noChangeArrowheads="1"/>
            </p:cNvSpPr>
            <p:nvPr/>
          </p:nvSpPr>
          <p:spPr bwMode="auto">
            <a:xfrm>
              <a:off x="814614"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数据分析</a:t>
              </a:r>
            </a:p>
          </p:txBody>
        </p:sp>
        <p:sp>
          <p:nvSpPr>
            <p:cNvPr id="29" name="文本框 28"/>
            <p:cNvSpPr txBox="1"/>
            <p:nvPr/>
          </p:nvSpPr>
          <p:spPr>
            <a:xfrm>
              <a:off x="551544" y="82976"/>
              <a:ext cx="723678" cy="584775"/>
            </a:xfrm>
            <a:prstGeom prst="rect">
              <a:avLst/>
            </a:prstGeom>
            <a:noFill/>
          </p:spPr>
          <p:txBody>
            <a:bodyPr>
              <a:spAutoFit/>
            </a:bodyPr>
            <a:lstStyle/>
            <a:p>
              <a:pPr algn="ctr" eaLnBrk="1" fontAlgn="auto" hangingPunct="1">
                <a:spcBef>
                  <a:spcPct val="0"/>
                </a:spcBef>
                <a:spcAft>
                  <a:spcPct val="0"/>
                </a:spcAft>
                <a:defRPr/>
              </a:pPr>
              <a:r>
                <a:rPr lang="en-US" altLang="zh-CN" sz="3200">
                  <a:solidFill>
                    <a:schemeClr val="bg2">
                      <a:lumMod val="25000"/>
                    </a:schemeClr>
                  </a:solidFill>
                  <a:latin typeface="Impact" pitchFamily="34" charset="0"/>
                  <a:ea typeface="+mn-ea"/>
                </a:rPr>
                <a:t>05</a:t>
              </a:r>
              <a:endParaRPr lang="zh-CN" altLang="en-US" sz="3200">
                <a:solidFill>
                  <a:schemeClr val="bg2">
                    <a:lumMod val="25000"/>
                  </a:schemeClr>
                </a:solidFill>
                <a:latin typeface="Impact" pitchFamily="34" charset="0"/>
                <a:ea typeface="+mn-ea"/>
              </a:endParaRPr>
            </a:p>
          </p:txBody>
        </p:sp>
      </p:grpSp>
      <p:sp>
        <p:nvSpPr>
          <p:cNvPr id="30" name="矩形 29"/>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1" name="矩形 30"/>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2" name="文本框 31"/>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279BBBD2-ADBE-D712-2E04-C4123DFC36D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 y="525186"/>
            <a:ext cx="3223732" cy="2815274"/>
          </a:xfrm>
          <a:prstGeom prst="rect">
            <a:avLst/>
          </a:prstGeom>
          <a:noFill/>
          <a:ln>
            <a:noFill/>
          </a:ln>
        </p:spPr>
      </p:pic>
      <p:pic>
        <p:nvPicPr>
          <p:cNvPr id="5" name="图片 4">
            <a:extLst>
              <a:ext uri="{FF2B5EF4-FFF2-40B4-BE49-F238E27FC236}">
                <a16:creationId xmlns:a16="http://schemas.microsoft.com/office/drawing/2014/main" id="{20C7B247-92C3-2A55-3F34-8C4C47661AA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7512" y="3519852"/>
            <a:ext cx="3223731" cy="2814876"/>
          </a:xfrm>
          <a:prstGeom prst="rect">
            <a:avLst/>
          </a:prstGeom>
          <a:noFill/>
          <a:ln>
            <a:noFill/>
          </a:ln>
        </p:spPr>
      </p:pic>
      <p:sp>
        <p:nvSpPr>
          <p:cNvPr id="8" name="文本框 7">
            <a:extLst>
              <a:ext uri="{FF2B5EF4-FFF2-40B4-BE49-F238E27FC236}">
                <a16:creationId xmlns:a16="http://schemas.microsoft.com/office/drawing/2014/main" id="{98E07CA6-3E84-BA0E-3473-6608919F8D42}"/>
              </a:ext>
            </a:extLst>
          </p:cNvPr>
          <p:cNvSpPr txBox="1"/>
          <p:nvPr/>
        </p:nvSpPr>
        <p:spPr>
          <a:xfrm>
            <a:off x="1203489" y="3303601"/>
            <a:ext cx="1784808" cy="261610"/>
          </a:xfrm>
          <a:prstGeom prst="rect">
            <a:avLst/>
          </a:prstGeom>
          <a:noFill/>
        </p:spPr>
        <p:txBody>
          <a:bodyPr wrap="square" rtlCol="0">
            <a:spAutoFit/>
          </a:bodyPr>
          <a:lstStyle/>
          <a:p>
            <a:r>
              <a:rPr lang="zh-CN" altLang="en-US" sz="1050" dirty="0"/>
              <a:t>轨迹输出</a:t>
            </a:r>
          </a:p>
        </p:txBody>
      </p:sp>
      <p:sp>
        <p:nvSpPr>
          <p:cNvPr id="13" name="文本框 12">
            <a:extLst>
              <a:ext uri="{FF2B5EF4-FFF2-40B4-BE49-F238E27FC236}">
                <a16:creationId xmlns:a16="http://schemas.microsoft.com/office/drawing/2014/main" id="{CFF6B999-5D49-EF0F-A1EC-0D77861B0A0F}"/>
              </a:ext>
            </a:extLst>
          </p:cNvPr>
          <p:cNvSpPr txBox="1"/>
          <p:nvPr/>
        </p:nvSpPr>
        <p:spPr>
          <a:xfrm>
            <a:off x="1054231" y="6323586"/>
            <a:ext cx="1784808" cy="261610"/>
          </a:xfrm>
          <a:prstGeom prst="rect">
            <a:avLst/>
          </a:prstGeom>
          <a:noFill/>
        </p:spPr>
        <p:txBody>
          <a:bodyPr wrap="square" rtlCol="0">
            <a:spAutoFit/>
          </a:bodyPr>
          <a:lstStyle/>
          <a:p>
            <a:r>
              <a:rPr lang="zh-CN" altLang="en-US" sz="1050" dirty="0"/>
              <a:t>绝对误差柱状图</a:t>
            </a:r>
          </a:p>
        </p:txBody>
      </p:sp>
      <p:pic>
        <p:nvPicPr>
          <p:cNvPr id="20" name="图片 19">
            <a:extLst>
              <a:ext uri="{FF2B5EF4-FFF2-40B4-BE49-F238E27FC236}">
                <a16:creationId xmlns:a16="http://schemas.microsoft.com/office/drawing/2014/main" id="{624BCC7B-0677-554D-3473-5872C4B94C4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448154" y="574675"/>
            <a:ext cx="5402555" cy="2811475"/>
          </a:xfrm>
          <a:prstGeom prst="rect">
            <a:avLst/>
          </a:prstGeom>
          <a:noFill/>
        </p:spPr>
      </p:pic>
      <p:sp>
        <p:nvSpPr>
          <p:cNvPr id="23" name="文本框 22">
            <a:extLst>
              <a:ext uri="{FF2B5EF4-FFF2-40B4-BE49-F238E27FC236}">
                <a16:creationId xmlns:a16="http://schemas.microsoft.com/office/drawing/2014/main" id="{CDDA0BCA-1F5A-F5E3-6EA6-164EB5FCC598}"/>
              </a:ext>
            </a:extLst>
          </p:cNvPr>
          <p:cNvSpPr txBox="1"/>
          <p:nvPr/>
        </p:nvSpPr>
        <p:spPr>
          <a:xfrm>
            <a:off x="7483311" y="3340460"/>
            <a:ext cx="1784808" cy="261610"/>
          </a:xfrm>
          <a:prstGeom prst="rect">
            <a:avLst/>
          </a:prstGeom>
          <a:noFill/>
        </p:spPr>
        <p:txBody>
          <a:bodyPr wrap="square" rtlCol="0">
            <a:spAutoFit/>
          </a:bodyPr>
          <a:lstStyle/>
          <a:p>
            <a:r>
              <a:rPr lang="zh-CN" altLang="en-US" sz="1050" dirty="0"/>
              <a:t>频率分布</a:t>
            </a:r>
          </a:p>
        </p:txBody>
      </p:sp>
      <p:pic>
        <p:nvPicPr>
          <p:cNvPr id="28" name="图片 27">
            <a:extLst>
              <a:ext uri="{FF2B5EF4-FFF2-40B4-BE49-F238E27FC236}">
                <a16:creationId xmlns:a16="http://schemas.microsoft.com/office/drawing/2014/main" id="{C3B29102-0135-C6B3-B526-7450B425268B}"/>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448154" y="3565212"/>
            <a:ext cx="5402555" cy="2758374"/>
          </a:xfrm>
          <a:prstGeom prst="rect">
            <a:avLst/>
          </a:prstGeom>
          <a:noFill/>
          <a:ln>
            <a:noFill/>
          </a:ln>
        </p:spPr>
      </p:pic>
      <p:sp>
        <p:nvSpPr>
          <p:cNvPr id="35" name="文本框 34">
            <a:extLst>
              <a:ext uri="{FF2B5EF4-FFF2-40B4-BE49-F238E27FC236}">
                <a16:creationId xmlns:a16="http://schemas.microsoft.com/office/drawing/2014/main" id="{EFE4C9F5-51E6-9E47-670E-5885A9CB9A07}"/>
              </a:ext>
            </a:extLst>
          </p:cNvPr>
          <p:cNvSpPr txBox="1"/>
          <p:nvPr/>
        </p:nvSpPr>
        <p:spPr>
          <a:xfrm>
            <a:off x="7483311" y="6359853"/>
            <a:ext cx="1784808" cy="261610"/>
          </a:xfrm>
          <a:prstGeom prst="rect">
            <a:avLst/>
          </a:prstGeom>
          <a:noFill/>
        </p:spPr>
        <p:txBody>
          <a:bodyPr wrap="square" rtlCol="0">
            <a:spAutoFit/>
          </a:bodyPr>
          <a:lstStyle/>
          <a:p>
            <a:r>
              <a:rPr lang="zh-CN" altLang="en-US" sz="1050" dirty="0"/>
              <a:t>相对误差柱状图</a:t>
            </a:r>
          </a:p>
        </p:txBody>
      </p:sp>
      <p:pic>
        <p:nvPicPr>
          <p:cNvPr id="36" name="图片 35">
            <a:extLst>
              <a:ext uri="{FF2B5EF4-FFF2-40B4-BE49-F238E27FC236}">
                <a16:creationId xmlns:a16="http://schemas.microsoft.com/office/drawing/2014/main" id="{6EDCA026-E18D-FCDE-5E86-4177525BEBF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pic>
        <p:nvPicPr>
          <p:cNvPr id="37" name="图片 36">
            <a:extLst>
              <a:ext uri="{FF2B5EF4-FFF2-40B4-BE49-F238E27FC236}">
                <a16:creationId xmlns:a16="http://schemas.microsoft.com/office/drawing/2014/main" id="{A99A84BC-8F01-272F-A8F1-727685ACF99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spTree>
    <p:extLst>
      <p:ext uri="{BB962C8B-B14F-4D97-AF65-F5344CB8AC3E}">
        <p14:creationId xmlns:p14="http://schemas.microsoft.com/office/powerpoint/2010/main" val="2582745735"/>
      </p:ext>
    </p:extLst>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 name="矩形 2"/>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 name="文本框 3"/>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11500">
                <a:solidFill>
                  <a:schemeClr val="bg1"/>
                </a:solidFill>
                <a:latin typeface="Impact" pitchFamily="34" charset="0"/>
              </a:rPr>
              <a:t>6</a:t>
            </a:r>
            <a:endParaRPr lang="zh-CN" altLang="en-US" sz="11500">
              <a:solidFill>
                <a:schemeClr val="bg1"/>
              </a:solidFill>
              <a:latin typeface="Impact" pitchFamily="34" charset="0"/>
            </a:endParaRPr>
          </a:p>
        </p:txBody>
      </p:sp>
      <p:sp>
        <p:nvSpPr>
          <p:cNvPr id="5" name="文本框 4"/>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p>
        </p:txBody>
      </p:sp>
      <p:sp>
        <p:nvSpPr>
          <p:cNvPr id="6" name="矩形 5"/>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7" name="文本框 6"/>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p>
        </p:txBody>
      </p:sp>
      <p:sp>
        <p:nvSpPr>
          <p:cNvPr id="8" name="文本框 7"/>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4800" b="1">
                <a:solidFill>
                  <a:schemeClr val="bg1"/>
                </a:solidFill>
                <a:latin typeface="微软雅黑" panose="020B0503020204020204" pitchFamily="34" charset="-122"/>
                <a:ea typeface="微软雅黑" panose="020B0503020204020204" pitchFamily="34" charset="-122"/>
              </a:rPr>
              <a:t>总结建议</a:t>
            </a:r>
          </a:p>
        </p:txBody>
      </p:sp>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afterGroup">
                            <p:stCondLst>
                              <p:cond delay="0"/>
                            </p:stCondLst>
                            <p:childTnLst>
                              <p:par>
                                <p:cTn id="5" presetID="10" presetClass="entr" presetSubtype="0" fill="hold" grpId="0" nodeType="clickEffec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nodeType="clickPar">
                      <p:stCondLst>
                        <p:cond delay="indefinite"/>
                      </p:stCondLst>
                      <p:childTnLst>
                        <p:par>
                          <p:cTn id="9" fill="hold" nodeType="withGroup">
                            <p:stCondLst>
                              <p:cond delay="indefinite"/>
                            </p:stCondLst>
                          </p:cTn>
                        </p:par>
                        <p:par>
                          <p:cTn id="10" fill="hold" nodeType="afterGroup">
                            <p:stCondLst>
                              <p:cond delay="0"/>
                            </p:stCondLst>
                            <p:childTnLst>
                              <p:par>
                                <p:cTn id="11" presetID="22" presetClass="entr" presetSubtype="8" fill="hold" grpId="1" nodeType="clickEffec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2" fill="hold" grpId="4" nodeType="withEffect">
                                  <p:childTnLst>
                                    <p:set>
                                      <p:cBhvr>
                                        <p:cTn id="15" dur="1" fill="hold">
                                          <p:stCondLst>
                                            <p:cond delay="0"/>
                                          </p:stCondLst>
                                        </p:cTn>
                                        <p:tgtEl>
                                          <p:spTgt spid="6"/>
                                        </p:tgtEl>
                                        <p:attrNameLst>
                                          <p:attrName>style.visibility</p:attrName>
                                        </p:attrNameLst>
                                      </p:cBhvr>
                                      <p:to>
                                        <p:strVal val="visible"/>
                                      </p:to>
                                    </p:set>
                                    <p:animEffect transition="in" filter="wipe(right)">
                                      <p:cBhvr>
                                        <p:cTn id="16" dur="500"/>
                                        <p:tgtEl>
                                          <p:spTgt spid="6"/>
                                        </p:tgtEl>
                                      </p:cBhvr>
                                    </p:animEffect>
                                  </p:childTnLst>
                                </p:cTn>
                              </p:par>
                            </p:childTnLst>
                          </p:cTn>
                        </p:par>
                      </p:childTnLst>
                    </p:cTn>
                  </p:par>
                  <p:par>
                    <p:cTn id="17" fill="hold" nodeType="clickPar">
                      <p:stCondLst>
                        <p:cond delay="indefinite"/>
                      </p:stCondLst>
                      <p:childTnLst>
                        <p:par>
                          <p:cTn id="18" fill="hold" nodeType="withGroup">
                            <p:stCondLst>
                              <p:cond delay="indefinite"/>
                            </p:stCondLst>
                          </p:cTn>
                        </p:par>
                        <p:par>
                          <p:cTn id="19" fill="hold" nodeType="afterGroup">
                            <p:stCondLst>
                              <p:cond delay="0"/>
                            </p:stCondLst>
                            <p:childTnLst>
                              <p:par>
                                <p:cTn id="20" presetID="10" presetClass="entr" presetSubtype="0" fill="hold" grpId="3" nodeType="clickEffec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grpId="5" nodeType="withEffec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par>
                    <p:cTn id="26" fill="hold" nodeType="clickPar">
                      <p:stCondLst>
                        <p:cond delay="indefinite"/>
                      </p:stCondLst>
                      <p:childTnLst>
                        <p:par>
                          <p:cTn id="27" fill="hold" nodeType="withGroup">
                            <p:stCondLst>
                              <p:cond delay="indefinite"/>
                            </p:stCondLst>
                          </p:cTn>
                        </p:par>
                        <p:par>
                          <p:cTn id="28" fill="hold" nodeType="afterGroup">
                            <p:stCondLst>
                              <p:cond delay="0"/>
                            </p:stCondLst>
                            <p:childTnLst>
                              <p:par>
                                <p:cTn id="29" presetID="42" presetClass="entr" presetSubtype="0" fill="hold" grpId="2" nodeType="clickEffect">
                                  <p:childTnLst>
                                    <p:set>
                                      <p:cBhvr>
                                        <p:cTn id="30" dur="1" fill="hold">
                                          <p:stCondLst>
                                            <p:cond delay="0"/>
                                          </p:stCondLst>
                                        </p:cTn>
                                        <p:tgtEl>
                                          <p:spTgt spid="4"/>
                                        </p:tgtEl>
                                        <p:attrNameLst>
                                          <p:attrName>style.visibility</p:attrName>
                                        </p:attrNameLst>
                                      </p:cBhvr>
                                      <p:to>
                                        <p:strVal val="visible"/>
                                      </p:to>
                                    </p:set>
                                    <p:animEffect transition="in" filter="fade">
                                      <p:cBhvr>
                                        <p:cTn id="31" dur="1000"/>
                                        <p:tgtEl>
                                          <p:spTgt spid="4"/>
                                        </p:tgtEl>
                                      </p:cBhvr>
                                    </p:animEffect>
                                    <p:anim calcmode="lin" valueType="num">
                                      <p:cBhvr>
                                        <p:cTn id="32" dur="1000" fill="hold"/>
                                        <p:tgtEl>
                                          <p:spTgt spid="4"/>
                                        </p:tgtEl>
                                        <p:attrNameLst>
                                          <p:attrName>ppt_x</p:attrName>
                                        </p:attrNameLst>
                                      </p:cBhvr>
                                      <p:tavLst>
                                        <p:tav tm="0">
                                          <p:val>
                                            <p:strVal val="#ppt_x"/>
                                          </p:val>
                                        </p:tav>
                                        <p:tav tm="100000">
                                          <p:val>
                                            <p:strVal val="#ppt_x"/>
                                          </p:val>
                                        </p:tav>
                                      </p:tavLst>
                                    </p:anim>
                                    <p:anim calcmode="lin" valueType="num">
                                      <p:cBhvr>
                                        <p:cTn id="3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4" fill="hold" nodeType="clickPar">
                      <p:stCondLst>
                        <p:cond delay="indefinite"/>
                      </p:stCondLst>
                      <p:childTnLst>
                        <p:par>
                          <p:cTn id="35" fill="hold" nodeType="withGroup">
                            <p:stCondLst>
                              <p:cond delay="indefinite"/>
                            </p:stCondLst>
                          </p:cTn>
                        </p:par>
                        <p:par>
                          <p:cTn id="36" fill="hold" nodeType="afterGroup">
                            <p:stCondLst>
                              <p:cond delay="0"/>
                            </p:stCondLst>
                            <p:childTnLst>
                              <p:par>
                                <p:cTn id="37" presetID="53" presetClass="entr" presetSubtype="0" fill="hold" grpId="6" nodeType="clickEffect">
                                  <p:iterate type="lt">
                                    <p:tmPct val="10000"/>
                                  </p:iterate>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1" animBg="1"/>
      <p:bldP spid="4" grpId="2"/>
      <p:bldP spid="5" grpId="3"/>
      <p:bldP spid="6" grpId="4" animBg="1"/>
      <p:bldP spid="7" grpId="5"/>
      <p:bldP spid="8" grpId="6"/>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 name="矩形 2"/>
          <p:cNvSpPr/>
          <p:nvPr/>
        </p:nvSpPr>
        <p:spPr>
          <a:xfrm>
            <a:off x="2757488" y="254000"/>
            <a:ext cx="9434512"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4" name="组合 3"/>
          <p:cNvGrpSpPr/>
          <p:nvPr/>
        </p:nvGrpSpPr>
        <p:grpSpPr>
          <a:xfrm>
            <a:off x="292100" y="82550"/>
            <a:ext cx="3292475" cy="585788"/>
            <a:chOff x="292102" y="82976"/>
            <a:chExt cx="3291840" cy="584775"/>
          </a:xfrm>
        </p:grpSpPr>
        <p:sp>
          <p:nvSpPr>
            <p:cNvPr id="19499" name="文本框 4"/>
            <p:cNvSpPr txBox="1">
              <a:spLocks noChangeArrowheads="1"/>
            </p:cNvSpPr>
            <p:nvPr/>
          </p:nvSpPr>
          <p:spPr bwMode="auto">
            <a:xfrm>
              <a:off x="292102"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a:solidFill>
                    <a:srgbClr val="044875"/>
                  </a:solidFill>
                  <a:latin typeface="微软雅黑" panose="020B0503020204020204" pitchFamily="34" charset="-122"/>
                  <a:ea typeface="微软雅黑" panose="020B0503020204020204" pitchFamily="34" charset="-122"/>
                </a:rPr>
                <a:t>总结建议</a:t>
              </a:r>
            </a:p>
          </p:txBody>
        </p:sp>
        <p:sp>
          <p:nvSpPr>
            <p:cNvPr id="6" name="文本框 5"/>
            <p:cNvSpPr txBox="1"/>
            <p:nvPr/>
          </p:nvSpPr>
          <p:spPr>
            <a:xfrm>
              <a:off x="550815" y="82976"/>
              <a:ext cx="725347" cy="584775"/>
            </a:xfrm>
            <a:prstGeom prst="rect">
              <a:avLst/>
            </a:prstGeom>
            <a:noFill/>
          </p:spPr>
          <p:txBody>
            <a:bodyPr>
              <a:spAutoFit/>
            </a:bodyPr>
            <a:lstStyle/>
            <a:p>
              <a:pPr algn="ctr" eaLnBrk="1" fontAlgn="auto" hangingPunct="1">
                <a:spcBef>
                  <a:spcPct val="0"/>
                </a:spcBef>
                <a:spcAft>
                  <a:spcPct val="0"/>
                </a:spcAft>
                <a:defRPr/>
              </a:pPr>
              <a:r>
                <a:rPr lang="en-US" altLang="zh-CN" sz="3200">
                  <a:solidFill>
                    <a:schemeClr val="bg2">
                      <a:lumMod val="25000"/>
                    </a:schemeClr>
                  </a:solidFill>
                  <a:latin typeface="Impact" pitchFamily="34" charset="0"/>
                  <a:ea typeface="+mn-ea"/>
                </a:rPr>
                <a:t>06</a:t>
              </a:r>
              <a:endParaRPr lang="zh-CN" altLang="en-US" sz="3200">
                <a:solidFill>
                  <a:schemeClr val="bg2">
                    <a:lumMod val="25000"/>
                  </a:schemeClr>
                </a:solidFill>
                <a:latin typeface="Impact" pitchFamily="34" charset="0"/>
                <a:ea typeface="+mn-ea"/>
              </a:endParaRPr>
            </a:p>
          </p:txBody>
        </p:sp>
      </p:grpSp>
      <p:sp>
        <p:nvSpPr>
          <p:cNvPr id="7" name="矩形 6"/>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8" name="矩形 7"/>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9" name="文本框 8"/>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32E44155-3A89-8929-58D0-B66F2A3E787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pic>
        <p:nvPicPr>
          <p:cNvPr id="14" name="图片 13">
            <a:extLst>
              <a:ext uri="{FF2B5EF4-FFF2-40B4-BE49-F238E27FC236}">
                <a16:creationId xmlns:a16="http://schemas.microsoft.com/office/drawing/2014/main" id="{3F70E872-68C6-D19C-840B-763D94FE7C8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sp>
        <p:nvSpPr>
          <p:cNvPr id="20" name="文本框 19">
            <a:extLst>
              <a:ext uri="{FF2B5EF4-FFF2-40B4-BE49-F238E27FC236}">
                <a16:creationId xmlns:a16="http://schemas.microsoft.com/office/drawing/2014/main" id="{C17DEB36-F754-1D40-03BC-9A080CEDEC2E}"/>
              </a:ext>
            </a:extLst>
          </p:cNvPr>
          <p:cNvSpPr txBox="1"/>
          <p:nvPr/>
        </p:nvSpPr>
        <p:spPr>
          <a:xfrm>
            <a:off x="682839" y="1205142"/>
            <a:ext cx="10464006" cy="3970318"/>
          </a:xfrm>
          <a:prstGeom prst="rect">
            <a:avLst/>
          </a:prstGeom>
          <a:noFill/>
        </p:spPr>
        <p:txBody>
          <a:bodyPr wrap="square">
            <a:spAutoFit/>
          </a:bodyPr>
          <a:lstStyle/>
          <a:p>
            <a:r>
              <a:rPr lang="zh-CN" altLang="en-US" dirty="0"/>
              <a:t>本系统主要是研究单目视觉 </a:t>
            </a:r>
            <a:r>
              <a:rPr lang="en-US" altLang="zh-CN" dirty="0"/>
              <a:t>SLAM</a:t>
            </a:r>
            <a:r>
              <a:rPr lang="zh-CN" altLang="en-US" dirty="0"/>
              <a:t>。单目相机有很多的优点诸如价格低廉、安装简单、数据量小等优点被广泛的应用于视觉 </a:t>
            </a:r>
            <a:r>
              <a:rPr lang="en-US" altLang="zh-CN" dirty="0"/>
              <a:t>SLAM </a:t>
            </a:r>
            <a:r>
              <a:rPr lang="zh-CN" altLang="en-US" dirty="0"/>
              <a:t>领域。</a:t>
            </a:r>
            <a:endParaRPr lang="en-US" altLang="zh-CN" dirty="0"/>
          </a:p>
          <a:p>
            <a:r>
              <a:rPr lang="zh-CN" altLang="en-US" dirty="0"/>
              <a:t>（</a:t>
            </a:r>
            <a:r>
              <a:rPr lang="en-US" altLang="zh-CN" dirty="0"/>
              <a:t>1</a:t>
            </a:r>
            <a:r>
              <a:rPr lang="zh-CN" altLang="en-US" dirty="0"/>
              <a:t>）介绍了基于 </a:t>
            </a:r>
            <a:r>
              <a:rPr lang="en-US" altLang="zh-CN" dirty="0"/>
              <a:t>ORB </a:t>
            </a:r>
            <a:r>
              <a:rPr lang="zh-CN" altLang="en-US" dirty="0"/>
              <a:t>特征的 </a:t>
            </a:r>
            <a:r>
              <a:rPr lang="en-US" altLang="zh-CN" dirty="0"/>
              <a:t>SLAM </a:t>
            </a:r>
            <a:r>
              <a:rPr lang="zh-CN" altLang="en-US" dirty="0"/>
              <a:t>算法原理，对 </a:t>
            </a:r>
            <a:r>
              <a:rPr lang="en-US" altLang="zh-CN" dirty="0"/>
              <a:t>ORB </a:t>
            </a:r>
            <a:r>
              <a:rPr lang="zh-CN" altLang="en-US" dirty="0"/>
              <a:t>特征点法做了详细分析，论述一种新的单目深度估计模型以及在三维重建方面应用； </a:t>
            </a:r>
            <a:endParaRPr lang="en-US" altLang="zh-CN" dirty="0"/>
          </a:p>
          <a:p>
            <a:r>
              <a:rPr lang="zh-CN" altLang="en-US" dirty="0"/>
              <a:t>（</a:t>
            </a:r>
            <a:r>
              <a:rPr lang="en-US" altLang="zh-CN" dirty="0"/>
              <a:t>3</a:t>
            </a:r>
            <a:r>
              <a:rPr lang="zh-CN" altLang="en-US" dirty="0"/>
              <a:t>）详细介绍了本系统采集数据所使用的软硬件，并完成对软硬件参数的配置， 根据相机成像原理完成对相机参数的标定以及对数据采集软件的开发； </a:t>
            </a:r>
            <a:endParaRPr lang="en-US" altLang="zh-CN" dirty="0"/>
          </a:p>
          <a:p>
            <a:r>
              <a:rPr lang="zh-CN" altLang="en-US" dirty="0"/>
              <a:t>（</a:t>
            </a:r>
            <a:r>
              <a:rPr lang="en-US" altLang="zh-CN" dirty="0"/>
              <a:t>4</a:t>
            </a:r>
            <a:r>
              <a:rPr lang="zh-CN" altLang="en-US" dirty="0"/>
              <a:t>）结合 </a:t>
            </a:r>
            <a:r>
              <a:rPr lang="en-US" altLang="zh-CN" dirty="0"/>
              <a:t>SLAM </a:t>
            </a:r>
            <a:r>
              <a:rPr lang="zh-CN" altLang="en-US" dirty="0"/>
              <a:t>算法的基本原理，根据系统稀疏建图的缺点，实现了三维重建的 开发工作，同时为了增加系统与用户的的可交互性，在系统中设计了 </a:t>
            </a:r>
            <a:r>
              <a:rPr lang="en-US" altLang="zh-CN" dirty="0"/>
              <a:t>AR </a:t>
            </a:r>
            <a:r>
              <a:rPr lang="zh-CN" altLang="en-US" dirty="0"/>
              <a:t>模型； </a:t>
            </a:r>
            <a:endParaRPr lang="en-US" altLang="zh-CN" dirty="0"/>
          </a:p>
          <a:p>
            <a:r>
              <a:rPr lang="zh-CN" altLang="en-US" dirty="0"/>
              <a:t>（</a:t>
            </a:r>
            <a:r>
              <a:rPr lang="en-US" altLang="zh-CN" dirty="0"/>
              <a:t>5</a:t>
            </a:r>
            <a:r>
              <a:rPr lang="zh-CN" altLang="en-US" dirty="0"/>
              <a:t>）对系统使用官方数据集做精度测试分析，计算本课题设计的绝对轨迹误差和相对轨迹误差，并将误差数据可视化分析。同时，用另一种相机模式作为对照组分析， 为系统性能改善提供一种新的方向</a:t>
            </a:r>
            <a:endParaRPr lang="en-US" altLang="zh-CN" dirty="0"/>
          </a:p>
          <a:p>
            <a:r>
              <a:rPr lang="zh-CN" altLang="en-US" dirty="0"/>
              <a:t>（</a:t>
            </a:r>
            <a:r>
              <a:rPr lang="en-US" altLang="zh-CN" dirty="0"/>
              <a:t>6</a:t>
            </a:r>
            <a:r>
              <a:rPr lang="zh-CN" altLang="en-US" dirty="0"/>
              <a:t>）通过各种类型的自制数据集测试，不断增强本系统定位与建图的准确性，囊括各种生活中的场景，实现高精度稀疏建图和三维建图。</a:t>
            </a:r>
            <a:endParaRPr lang="en-US" altLang="zh-CN" dirty="0"/>
          </a:p>
          <a:p>
            <a:r>
              <a:rPr lang="zh-CN" altLang="en-US" dirty="0"/>
              <a:t>系统仍存在不足，传感器速度变化太快或者在黑暗条件下会出现跟踪失败的状况，三维建图的精度有待进一步提高。可以通过改善提取算法，尽可能减小上述情况对精度的影响</a:t>
            </a:r>
          </a:p>
        </p:txBody>
      </p:sp>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框 24"/>
          <p:cNvSpPr txBox="1"/>
          <p:nvPr/>
        </p:nvSpPr>
        <p:spPr>
          <a:xfrm>
            <a:off x="1992313" y="2528888"/>
            <a:ext cx="8170862" cy="769937"/>
          </a:xfrm>
          <a:prstGeom prst="rect">
            <a:avLst/>
          </a:prstGeom>
          <a:noFill/>
        </p:spPr>
        <p:txBody>
          <a:bodyPr>
            <a:spAutoFit/>
          </a:bodyPr>
          <a:lstStyle/>
          <a:p>
            <a:pPr algn="ctr" eaLnBrk="1" fontAlgn="auto" hangingPunct="1">
              <a:spcBef>
                <a:spcPct val="0"/>
              </a:spcBef>
              <a:spcAft>
                <a:spcPct val="0"/>
              </a:spcAft>
              <a:defRPr/>
            </a:pPr>
            <a:r>
              <a:rPr lang="zh-CN" altLang="en-US" sz="4400" b="1" spc="600" dirty="0">
                <a:solidFill>
                  <a:srgbClr val="044875"/>
                </a:solidFill>
                <a:latin typeface="微软雅黑" panose="020B0503020204020204" pitchFamily="34" charset="-122"/>
                <a:ea typeface="微软雅黑" panose="020B0503020204020204" pitchFamily="34" charset="-122"/>
              </a:rPr>
              <a:t>请各位老师批评指正</a:t>
            </a:r>
          </a:p>
        </p:txBody>
      </p:sp>
      <p:grpSp>
        <p:nvGrpSpPr>
          <p:cNvPr id="26" name="组合 25"/>
          <p:cNvGrpSpPr/>
          <p:nvPr/>
        </p:nvGrpSpPr>
        <p:grpSpPr>
          <a:xfrm>
            <a:off x="4154488" y="3452813"/>
            <a:ext cx="3846512" cy="361950"/>
            <a:chOff x="4154888" y="3453573"/>
            <a:chExt cx="3846874" cy="361046"/>
          </a:xfrm>
        </p:grpSpPr>
        <p:cxnSp>
          <p:nvCxnSpPr>
            <p:cNvPr id="27" name="直接连接符 26"/>
            <p:cNvCxnSpPr/>
            <p:nvPr/>
          </p:nvCxnSpPr>
          <p:spPr>
            <a:xfrm>
              <a:off x="4154888" y="3453573"/>
              <a:ext cx="3846874" cy="0"/>
            </a:xfrm>
            <a:prstGeom prst="line">
              <a:avLst/>
            </a:prstGeom>
            <a:ln w="25400">
              <a:solidFill>
                <a:srgbClr val="044875"/>
              </a:solidFill>
            </a:ln>
          </p:spPr>
          <p:style>
            <a:lnRef idx="1">
              <a:schemeClr val="accent1"/>
            </a:lnRef>
            <a:fillRef idx="0">
              <a:schemeClr val="accent1"/>
            </a:fillRef>
            <a:effectRef idx="0">
              <a:schemeClr val="accent1"/>
            </a:effectRef>
            <a:fontRef idx="minor">
              <a:schemeClr val="tx1"/>
            </a:fontRef>
          </p:style>
        </p:cxnSp>
        <p:sp>
          <p:nvSpPr>
            <p:cNvPr id="28" name="等腰三角形 27"/>
            <p:cNvSpPr/>
            <p:nvPr/>
          </p:nvSpPr>
          <p:spPr>
            <a:xfrm flipV="1">
              <a:off x="5872725" y="3459907"/>
              <a:ext cx="411201" cy="354712"/>
            </a:xfrm>
            <a:prstGeom prst="triangle">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sp>
        <p:nvSpPr>
          <p:cNvPr id="29" name="文本框 28"/>
          <p:cNvSpPr txBox="1">
            <a:spLocks noChangeArrowheads="1"/>
          </p:cNvSpPr>
          <p:nvPr/>
        </p:nvSpPr>
        <p:spPr bwMode="auto">
          <a:xfrm>
            <a:off x="4589595" y="3947627"/>
            <a:ext cx="29670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1800" dirty="0">
                <a:solidFill>
                  <a:srgbClr val="044875"/>
                </a:solidFill>
                <a:latin typeface="微软雅黑" panose="020B0503020204020204" pitchFamily="34" charset="-122"/>
                <a:ea typeface="微软雅黑" panose="020B0503020204020204" pitchFamily="34" charset="-122"/>
              </a:rPr>
              <a:t>答辩人：唐杨洋</a:t>
            </a:r>
          </a:p>
        </p:txBody>
      </p:sp>
      <p:sp>
        <p:nvSpPr>
          <p:cNvPr id="30" name="文本框 29"/>
          <p:cNvSpPr txBox="1">
            <a:spLocks noChangeArrowheads="1"/>
          </p:cNvSpPr>
          <p:nvPr/>
        </p:nvSpPr>
        <p:spPr bwMode="auto">
          <a:xfrm>
            <a:off x="2538700" y="3925828"/>
            <a:ext cx="256381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2000" dirty="0">
                <a:solidFill>
                  <a:srgbClr val="044875"/>
                </a:solidFill>
                <a:latin typeface="微软雅黑" panose="020B0503020204020204" pitchFamily="34" charset="-122"/>
                <a:ea typeface="微软雅黑" panose="020B0503020204020204" pitchFamily="34" charset="-122"/>
              </a:rPr>
              <a:t>导师：何立兰</a:t>
            </a:r>
          </a:p>
        </p:txBody>
      </p:sp>
      <p:sp>
        <p:nvSpPr>
          <p:cNvPr id="32" name="文本框 31"/>
          <p:cNvSpPr txBox="1">
            <a:spLocks noChangeArrowheads="1"/>
          </p:cNvSpPr>
          <p:nvPr/>
        </p:nvSpPr>
        <p:spPr bwMode="auto">
          <a:xfrm>
            <a:off x="7193757" y="3947627"/>
            <a:ext cx="25654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2000" dirty="0">
                <a:solidFill>
                  <a:srgbClr val="044875"/>
                </a:solidFill>
                <a:latin typeface="微软雅黑" panose="020B0503020204020204" pitchFamily="34" charset="-122"/>
                <a:ea typeface="微软雅黑" panose="020B0503020204020204" pitchFamily="34" charset="-122"/>
              </a:rPr>
              <a:t>专业：通信工程</a:t>
            </a:r>
          </a:p>
        </p:txBody>
      </p:sp>
      <p:sp>
        <p:nvSpPr>
          <p:cNvPr id="33" name="矩形 32"/>
          <p:cNvSpPr/>
          <p:nvPr/>
        </p:nvSpPr>
        <p:spPr>
          <a:xfrm>
            <a:off x="1600200" y="2257425"/>
            <a:ext cx="8956675" cy="2382838"/>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34" name="组合 33"/>
          <p:cNvGrpSpPr/>
          <p:nvPr/>
        </p:nvGrpSpPr>
        <p:grpSpPr>
          <a:xfrm>
            <a:off x="10290175" y="4325938"/>
            <a:ext cx="1109663" cy="1130300"/>
            <a:chOff x="2666985" y="682103"/>
            <a:chExt cx="1109138" cy="1131217"/>
          </a:xfrm>
        </p:grpSpPr>
        <p:sp>
          <p:nvSpPr>
            <p:cNvPr id="35" name="矩形 34"/>
            <p:cNvSpPr/>
            <p:nvPr/>
          </p:nvSpPr>
          <p:spPr>
            <a:xfrm>
              <a:off x="2841527" y="858458"/>
              <a:ext cx="769574" cy="768973"/>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6" name="矩形 35"/>
            <p:cNvSpPr/>
            <p:nvPr/>
          </p:nvSpPr>
          <p:spPr>
            <a:xfrm>
              <a:off x="2666985" y="682103"/>
              <a:ext cx="558536" cy="55925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7" name="矩形 36"/>
            <p:cNvSpPr/>
            <p:nvPr/>
          </p:nvSpPr>
          <p:spPr>
            <a:xfrm>
              <a:off x="3217587" y="1254067"/>
              <a:ext cx="558536" cy="55925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grpSp>
        <p:nvGrpSpPr>
          <p:cNvPr id="38" name="组合 37"/>
          <p:cNvGrpSpPr/>
          <p:nvPr/>
        </p:nvGrpSpPr>
        <p:grpSpPr>
          <a:xfrm>
            <a:off x="792163" y="1462088"/>
            <a:ext cx="1109662" cy="1131887"/>
            <a:chOff x="2666985" y="682103"/>
            <a:chExt cx="1109138" cy="1131217"/>
          </a:xfrm>
        </p:grpSpPr>
        <p:sp>
          <p:nvSpPr>
            <p:cNvPr id="39" name="矩形 38"/>
            <p:cNvSpPr/>
            <p:nvPr/>
          </p:nvSpPr>
          <p:spPr>
            <a:xfrm>
              <a:off x="2841528" y="858211"/>
              <a:ext cx="769573" cy="76948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0" name="矩形 39"/>
            <p:cNvSpPr/>
            <p:nvPr/>
          </p:nvSpPr>
          <p:spPr>
            <a:xfrm>
              <a:off x="2666985" y="682103"/>
              <a:ext cx="558536" cy="55846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1" name="矩形 40"/>
            <p:cNvSpPr/>
            <p:nvPr/>
          </p:nvSpPr>
          <p:spPr>
            <a:xfrm>
              <a:off x="3217587" y="1254851"/>
              <a:ext cx="558536" cy="55846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sp>
        <p:nvSpPr>
          <p:cNvPr id="42" name="矩形 41"/>
          <p:cNvSpPr/>
          <p:nvPr/>
        </p:nvSpPr>
        <p:spPr>
          <a:xfrm>
            <a:off x="0" y="-12700"/>
            <a:ext cx="12192000" cy="373063"/>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3" name="矩形 42"/>
          <p:cNvSpPr/>
          <p:nvPr/>
        </p:nvSpPr>
        <p:spPr>
          <a:xfrm>
            <a:off x="11566525" y="6523038"/>
            <a:ext cx="625475"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4" name="矩形 43"/>
          <p:cNvSpPr/>
          <p:nvPr/>
        </p:nvSpPr>
        <p:spPr>
          <a:xfrm>
            <a:off x="0" y="6523038"/>
            <a:ext cx="10439400"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5" name="文本框 44"/>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dirty="0">
                <a:solidFill>
                  <a:srgbClr val="044875"/>
                </a:solidFill>
                <a:latin typeface="微软雅黑" panose="020B0503020204020204" pitchFamily="34" charset="-122"/>
                <a:ea typeface="微软雅黑" panose="020B0503020204020204" pitchFamily="34" charset="-122"/>
              </a:rPr>
              <a:t>LOGO</a:t>
            </a:r>
            <a:endParaRPr lang="zh-CN" altLang="en-US" sz="2000" dirty="0">
              <a:solidFill>
                <a:srgbClr val="044875"/>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81BB22E7-84AB-6F97-13A3-88BDF2AAFE7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pic>
        <p:nvPicPr>
          <p:cNvPr id="3" name="图片 2">
            <a:extLst>
              <a:ext uri="{FF2B5EF4-FFF2-40B4-BE49-F238E27FC236}">
                <a16:creationId xmlns:a16="http://schemas.microsoft.com/office/drawing/2014/main" id="{F9CAF2AB-B1D3-32D6-63E6-7F34490BC2B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6" name="矩形 5"/>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8" name="文本框 7"/>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11500">
                <a:solidFill>
                  <a:schemeClr val="bg1"/>
                </a:solidFill>
                <a:latin typeface="Impact" pitchFamily="34" charset="0"/>
              </a:rPr>
              <a:t>1</a:t>
            </a:r>
            <a:endParaRPr lang="zh-CN" altLang="en-US" sz="11500">
              <a:solidFill>
                <a:schemeClr val="bg1"/>
              </a:solidFill>
              <a:latin typeface="Impact" pitchFamily="34" charset="0"/>
            </a:endParaRPr>
          </a:p>
        </p:txBody>
      </p:sp>
      <p:sp>
        <p:nvSpPr>
          <p:cNvPr id="9" name="文本框 8"/>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p>
        </p:txBody>
      </p:sp>
      <p:sp>
        <p:nvSpPr>
          <p:cNvPr id="10" name="矩形 9"/>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1" name="文本框 10"/>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p>
        </p:txBody>
      </p:sp>
      <p:sp>
        <p:nvSpPr>
          <p:cNvPr id="12" name="文本框 11"/>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4800" b="1" dirty="0">
                <a:solidFill>
                  <a:schemeClr val="bg1"/>
                </a:solidFill>
                <a:latin typeface="微软雅黑" panose="020B0503020204020204" pitchFamily="34" charset="-122"/>
                <a:ea typeface="微软雅黑" panose="020B0503020204020204" pitchFamily="34" charset="-122"/>
              </a:rPr>
              <a:t>选题背景及目的</a:t>
            </a:r>
          </a:p>
        </p:txBody>
      </p:sp>
      <p:pic>
        <p:nvPicPr>
          <p:cNvPr id="2" name="图片 1">
            <a:extLst>
              <a:ext uri="{FF2B5EF4-FFF2-40B4-BE49-F238E27FC236}">
                <a16:creationId xmlns:a16="http://schemas.microsoft.com/office/drawing/2014/main" id="{575F2E4F-9A7B-4C59-9446-9E5C711E795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5983288" y="2281238"/>
            <a:ext cx="5903912" cy="3835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60" name="文本框 59"/>
          <p:cNvSpPr txBox="1"/>
          <p:nvPr/>
        </p:nvSpPr>
        <p:spPr>
          <a:xfrm>
            <a:off x="5983288" y="2332038"/>
            <a:ext cx="5903912" cy="4232377"/>
          </a:xfrm>
          <a:prstGeom prst="rect">
            <a:avLst/>
          </a:prstGeom>
          <a:noFill/>
        </p:spPr>
        <p:txBody>
          <a:bodyPr>
            <a:spAutoFit/>
          </a:bodyPr>
          <a:lstStyle/>
          <a:p>
            <a:pPr marL="285750" indent="-285750" eaLnBrk="1" fontAlgn="auto" hangingPunct="1">
              <a:lnSpc>
                <a:spcPts val="2000"/>
              </a:lnSpc>
              <a:buFont typeface="Wingdings" panose="05000000000000000000" pitchFamily="2" charset="2"/>
              <a:buChar char="Ø"/>
              <a:defRPr/>
            </a:pPr>
            <a:r>
              <a:rPr lang="zh-CN" altLang="en-US" dirty="0"/>
              <a:t>目前传统</a:t>
            </a:r>
            <a:r>
              <a:rPr lang="zh-CN" altLang="zh-CN" dirty="0"/>
              <a:t>的定位</a:t>
            </a:r>
            <a:r>
              <a:rPr lang="zh-CN" altLang="en-US" dirty="0"/>
              <a:t>方法</a:t>
            </a:r>
            <a:r>
              <a:rPr lang="zh-CN" altLang="zh-CN" dirty="0"/>
              <a:t>主要依靠</a:t>
            </a:r>
            <a:r>
              <a:rPr lang="zh-CN" altLang="en-US" dirty="0"/>
              <a:t>卫星导航系统来完成</a:t>
            </a:r>
            <a:r>
              <a:rPr lang="zh-CN" altLang="zh-CN" dirty="0"/>
              <a:t>定位。由于</a:t>
            </a:r>
            <a:r>
              <a:rPr lang="zh-CN" altLang="en-US" dirty="0"/>
              <a:t>卫星导航系统会受到应用场景的限制</a:t>
            </a:r>
            <a:r>
              <a:rPr lang="en-US" altLang="zh-CN" dirty="0"/>
              <a:t>,</a:t>
            </a:r>
            <a:r>
              <a:rPr lang="zh-CN" altLang="en-US" dirty="0"/>
              <a:t>可能会导致定位信号丢失或定位精度低等问题，但在某些应用场景下，需要更高的定位精度和准确性，而传统技术可能无法满足要求</a:t>
            </a:r>
            <a:endParaRPr lang="en-US" altLang="zh-CN"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2000"/>
              </a:lnSpc>
              <a:spcBef>
                <a:spcPct val="0"/>
              </a:spcBef>
              <a:spcAft>
                <a:spcPct val="0"/>
              </a:spcAft>
              <a:buFont typeface="Wingdings" panose="05000000000000000000" pitchFamily="2" charset="2"/>
              <a:buChar char="Ø"/>
              <a:defRPr/>
            </a:pPr>
            <a:endParaRPr lang="en-US" altLang="zh-CN" sz="24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2000"/>
              </a:lnSpc>
              <a:buFont typeface="Wingdings" panose="05000000000000000000" pitchFamily="2" charset="2"/>
              <a:buChar char="Ø"/>
              <a:defRPr/>
            </a:pPr>
            <a:endParaRPr lang="en-US" altLang="zh-CN" dirty="0">
              <a:solidFill>
                <a:schemeClr val="bg2">
                  <a:lumMod val="25000"/>
                </a:schemeClr>
              </a:solidFill>
              <a:latin typeface="+mn-lt"/>
              <a:ea typeface="+mn-ea"/>
              <a:cs typeface="Arial" panose="020B0604020202020204" pitchFamily="34" charset="0"/>
            </a:endParaRPr>
          </a:p>
          <a:p>
            <a:pPr eaLnBrk="1" fontAlgn="auto" hangingPunct="1">
              <a:lnSpc>
                <a:spcPts val="2000"/>
              </a:lnSpc>
              <a:defRPr/>
            </a:pPr>
            <a:endParaRPr lang="en-US" altLang="zh-CN"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2000"/>
              </a:lnSpc>
              <a:buFont typeface="Wingdings" panose="05000000000000000000" pitchFamily="2" charset="2"/>
              <a:buChar char="Ø"/>
              <a:defRPr/>
            </a:pPr>
            <a:r>
              <a:rPr lang="zh-CN" altLang="en-US" dirty="0">
                <a:solidFill>
                  <a:schemeClr val="bg2">
                    <a:lumMod val="25000"/>
                  </a:schemeClr>
                </a:solidFill>
                <a:latin typeface="+mn-lt"/>
                <a:ea typeface="+mn-ea"/>
                <a:cs typeface="Arial" panose="020B0604020202020204" pitchFamily="34" charset="0"/>
              </a:rPr>
              <a:t>随着计算机技术的发展，当前社会已经逐渐步入了数字化，因此带动了计算机视觉、人工智能、神经网络等高新技术领域的进步，同时也给传统导航技术领域带来了新的发展机会。将导航技术与计算机视觉结合，是一个具有重要意义的方向，不仅可以推动计算机视觉在工业领域的应用，同时也为导航技术的发展指出一条全新的方向</a:t>
            </a:r>
            <a:endParaRPr lang="en-US" altLang="zh-CN" dirty="0">
              <a:solidFill>
                <a:schemeClr val="bg2">
                  <a:lumMod val="25000"/>
                </a:schemeClr>
              </a:solidFill>
              <a:latin typeface="+mn-lt"/>
              <a:ea typeface="+mn-ea"/>
              <a:cs typeface="Arial" panose="020B0604020202020204" pitchFamily="34" charset="0"/>
            </a:endParaRPr>
          </a:p>
          <a:p>
            <a:pPr eaLnBrk="1" fontAlgn="auto" hangingPunct="1">
              <a:lnSpc>
                <a:spcPts val="2200"/>
              </a:lnSpc>
              <a:spcBef>
                <a:spcPct val="0"/>
              </a:spcBef>
              <a:spcAft>
                <a:spcPct val="0"/>
              </a:spcAft>
              <a:defRPr/>
            </a:pPr>
            <a:endParaRPr lang="en-US" altLang="zh-CN" sz="2400" dirty="0">
              <a:solidFill>
                <a:schemeClr val="bg1"/>
              </a:solidFill>
              <a:latin typeface="+mn-lt"/>
              <a:ea typeface="+mn-ea"/>
              <a:cs typeface="Arial" panose="020B0604020202020204" pitchFamily="34" charset="0"/>
            </a:endParaRPr>
          </a:p>
        </p:txBody>
      </p:sp>
      <p:sp>
        <p:nvSpPr>
          <p:cNvPr id="2" name="矩形 1"/>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 name="矩形 2"/>
          <p:cNvSpPr/>
          <p:nvPr/>
        </p:nvSpPr>
        <p:spPr>
          <a:xfrm>
            <a:off x="3810000" y="254000"/>
            <a:ext cx="83820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4" name="组合 3"/>
          <p:cNvGrpSpPr/>
          <p:nvPr/>
        </p:nvGrpSpPr>
        <p:grpSpPr>
          <a:xfrm>
            <a:off x="550863" y="82550"/>
            <a:ext cx="3541712" cy="585788"/>
            <a:chOff x="551544" y="82976"/>
            <a:chExt cx="3540396" cy="584775"/>
          </a:xfrm>
        </p:grpSpPr>
        <p:sp>
          <p:nvSpPr>
            <p:cNvPr id="6170" name="文本框 4"/>
            <p:cNvSpPr txBox="1">
              <a:spLocks noChangeArrowheads="1"/>
            </p:cNvSpPr>
            <p:nvPr/>
          </p:nvSpPr>
          <p:spPr bwMode="auto">
            <a:xfrm>
              <a:off x="800100"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选题背景及目的</a:t>
              </a:r>
            </a:p>
          </p:txBody>
        </p:sp>
        <p:sp>
          <p:nvSpPr>
            <p:cNvPr id="6" name="文本框 5"/>
            <p:cNvSpPr txBox="1"/>
            <p:nvPr/>
          </p:nvSpPr>
          <p:spPr>
            <a:xfrm>
              <a:off x="551544" y="82976"/>
              <a:ext cx="723631" cy="584775"/>
            </a:xfrm>
            <a:prstGeom prst="rect">
              <a:avLst/>
            </a:prstGeom>
            <a:noFill/>
          </p:spPr>
          <p:txBody>
            <a:bodyPr>
              <a:spAutoFit/>
            </a:bodyPr>
            <a:lstStyle/>
            <a:p>
              <a:pPr algn="ctr" eaLnBrk="1" fontAlgn="auto" hangingPunct="1">
                <a:spcBef>
                  <a:spcPct val="0"/>
                </a:spcBef>
                <a:spcAft>
                  <a:spcPct val="0"/>
                </a:spcAft>
                <a:defRPr/>
              </a:pPr>
              <a:r>
                <a:rPr lang="en-US" altLang="zh-CN" sz="3200">
                  <a:solidFill>
                    <a:schemeClr val="bg2">
                      <a:lumMod val="25000"/>
                    </a:schemeClr>
                  </a:solidFill>
                  <a:latin typeface="Impact" pitchFamily="34" charset="0"/>
                  <a:ea typeface="+mn-ea"/>
                </a:rPr>
                <a:t>01</a:t>
              </a:r>
              <a:endParaRPr lang="zh-CN" altLang="en-US" sz="3200">
                <a:solidFill>
                  <a:schemeClr val="bg2">
                    <a:lumMod val="25000"/>
                  </a:schemeClr>
                </a:solidFill>
                <a:latin typeface="Impact" pitchFamily="34" charset="0"/>
                <a:ea typeface="+mn-ea"/>
              </a:endParaRPr>
            </a:p>
          </p:txBody>
        </p:sp>
      </p:grpSp>
      <p:sp>
        <p:nvSpPr>
          <p:cNvPr id="7" name="矩形 6"/>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8" name="矩形 7"/>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9" name="文本框 8"/>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grpSp>
        <p:nvGrpSpPr>
          <p:cNvPr id="52" name="组合 51"/>
          <p:cNvGrpSpPr/>
          <p:nvPr/>
        </p:nvGrpSpPr>
        <p:grpSpPr>
          <a:xfrm>
            <a:off x="5983288" y="1580000"/>
            <a:ext cx="6977062" cy="522288"/>
            <a:chOff x="5982652" y="1917541"/>
            <a:chExt cx="6978016" cy="523220"/>
          </a:xfrm>
        </p:grpSpPr>
        <p:sp>
          <p:nvSpPr>
            <p:cNvPr id="53" name="矩形 52"/>
            <p:cNvSpPr/>
            <p:nvPr/>
          </p:nvSpPr>
          <p:spPr>
            <a:xfrm>
              <a:off x="5982652" y="1917541"/>
              <a:ext cx="5904719" cy="52322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6169" name="文本框 53"/>
            <p:cNvSpPr txBox="1">
              <a:spLocks noChangeArrowheads="1"/>
            </p:cNvSpPr>
            <p:nvPr/>
          </p:nvSpPr>
          <p:spPr bwMode="auto">
            <a:xfrm>
              <a:off x="5982652" y="1991920"/>
              <a:ext cx="6978016" cy="365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lnSpc>
                  <a:spcPts val="2200"/>
                </a:lnSpc>
              </a:pPr>
              <a:r>
                <a:rPr lang="zh-CN" altLang="en-US" sz="1800" dirty="0">
                  <a:solidFill>
                    <a:schemeClr val="bg1"/>
                  </a:solidFill>
                  <a:cs typeface="Arial"/>
                </a:rPr>
                <a:t>传统定位的局限性</a:t>
              </a:r>
              <a:endParaRPr lang="en-US" altLang="zh-CN" sz="2400" dirty="0">
                <a:solidFill>
                  <a:schemeClr val="bg1"/>
                </a:solidFill>
                <a:cs typeface="Arial"/>
              </a:endParaRPr>
            </a:p>
          </p:txBody>
        </p:sp>
      </p:grpSp>
      <p:grpSp>
        <p:nvGrpSpPr>
          <p:cNvPr id="55" name="组合 54"/>
          <p:cNvGrpSpPr/>
          <p:nvPr/>
        </p:nvGrpSpPr>
        <p:grpSpPr>
          <a:xfrm>
            <a:off x="5983288" y="1071563"/>
            <a:ext cx="3235325" cy="522287"/>
            <a:chOff x="5982652" y="1305878"/>
            <a:chExt cx="3235645" cy="523220"/>
          </a:xfrm>
        </p:grpSpPr>
        <p:sp>
          <p:nvSpPr>
            <p:cNvPr id="56" name="矩形 55"/>
            <p:cNvSpPr/>
            <p:nvPr/>
          </p:nvSpPr>
          <p:spPr>
            <a:xfrm>
              <a:off x="5982652" y="1305878"/>
              <a:ext cx="3235645" cy="523220"/>
            </a:xfrm>
            <a:prstGeom prst="rect">
              <a:avLst/>
            </a:prstGeom>
            <a:solidFill>
              <a:srgbClr val="34343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57" name="文本框 56"/>
            <p:cNvSpPr txBox="1"/>
            <p:nvPr/>
          </p:nvSpPr>
          <p:spPr>
            <a:xfrm>
              <a:off x="5982652" y="1336094"/>
              <a:ext cx="3235645" cy="462788"/>
            </a:xfrm>
            <a:prstGeom prst="rect">
              <a:avLst/>
            </a:prstGeom>
            <a:noFill/>
          </p:spPr>
          <p:txBody>
            <a:bodyPr>
              <a:spAutoFit/>
            </a:bodyPr>
            <a:lstStyle/>
            <a:p>
              <a:pPr eaLnBrk="1" fontAlgn="auto" hangingPunct="1">
                <a:spcBef>
                  <a:spcPct val="0"/>
                </a:spcBef>
                <a:spcAft>
                  <a:spcPct val="0"/>
                </a:spcAft>
                <a:defRPr/>
              </a:pPr>
              <a:r>
                <a:rPr lang="zh-CN" altLang="en-US" sz="2400" b="1" dirty="0">
                  <a:solidFill>
                    <a:schemeClr val="bg1"/>
                  </a:solidFill>
                  <a:latin typeface="+mj-lt"/>
                  <a:ea typeface="+mn-ea"/>
                  <a:cs typeface="Arial" panose="020B0604020202020204" pitchFamily="34" charset="0"/>
                </a:rPr>
                <a:t>背景</a:t>
              </a:r>
            </a:p>
          </p:txBody>
        </p:sp>
      </p:grpSp>
      <p:grpSp>
        <p:nvGrpSpPr>
          <p:cNvPr id="69" name="组合 68"/>
          <p:cNvGrpSpPr/>
          <p:nvPr/>
        </p:nvGrpSpPr>
        <p:grpSpPr>
          <a:xfrm>
            <a:off x="550863" y="4484688"/>
            <a:ext cx="5432425" cy="1638300"/>
            <a:chOff x="551544" y="4747260"/>
            <a:chExt cx="5431107" cy="1638300"/>
          </a:xfrm>
        </p:grpSpPr>
        <p:sp>
          <p:nvSpPr>
            <p:cNvPr id="68" name="矩形 67"/>
            <p:cNvSpPr/>
            <p:nvPr/>
          </p:nvSpPr>
          <p:spPr>
            <a:xfrm>
              <a:off x="551544" y="4747260"/>
              <a:ext cx="5431107" cy="163830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defRPr/>
              </a:pPr>
              <a:r>
                <a:rPr lang="zh-CN" altLang="en-US" dirty="0"/>
                <a:t>技术优点：低成本、实时性与自主性</a:t>
              </a:r>
              <a:endParaRPr lang="en-US" altLang="zh-CN" dirty="0"/>
            </a:p>
            <a:p>
              <a:pPr eaLnBrk="1" fontAlgn="auto" hangingPunct="1">
                <a:spcBef>
                  <a:spcPct val="0"/>
                </a:spcBef>
                <a:spcAft>
                  <a:spcPct val="0"/>
                </a:spcAft>
                <a:defRPr/>
              </a:pPr>
              <a:r>
                <a:rPr lang="en-US" altLang="zh-CN" dirty="0"/>
                <a:t>	    </a:t>
              </a:r>
              <a:r>
                <a:rPr lang="zh-CN" altLang="en-US" dirty="0"/>
                <a:t>增强交互体验、自主定位导航</a:t>
              </a:r>
              <a:endParaRPr lang="en-US" altLang="zh-CN" dirty="0"/>
            </a:p>
            <a:p>
              <a:pPr algn="ctr" eaLnBrk="1" fontAlgn="auto" hangingPunct="1">
                <a:spcBef>
                  <a:spcPct val="0"/>
                </a:spcBef>
                <a:spcAft>
                  <a:spcPct val="0"/>
                </a:spcAft>
                <a:defRPr/>
              </a:pPr>
              <a:endParaRPr lang="zh-CN" altLang="en-US" dirty="0"/>
            </a:p>
          </p:txBody>
        </p:sp>
        <p:sp>
          <p:nvSpPr>
            <p:cNvPr id="6165" name="文本框 60"/>
            <p:cNvSpPr txBox="1">
              <a:spLocks noChangeArrowheads="1"/>
            </p:cNvSpPr>
            <p:nvPr/>
          </p:nvSpPr>
          <p:spPr bwMode="auto">
            <a:xfrm>
              <a:off x="612028" y="4897839"/>
              <a:ext cx="5346812" cy="352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lnSpc>
                  <a:spcPts val="2000"/>
                </a:lnSpc>
              </a:pPr>
              <a:endParaRPr lang="en-US" altLang="zh-CN" sz="2000" dirty="0">
                <a:solidFill>
                  <a:schemeClr val="bg1"/>
                </a:solidFill>
                <a:cs typeface="Arial"/>
              </a:endParaRPr>
            </a:p>
          </p:txBody>
        </p:sp>
      </p:grpSp>
      <p:cxnSp>
        <p:nvCxnSpPr>
          <p:cNvPr id="74" name="直接连接符 73"/>
          <p:cNvCxnSpPr/>
          <p:nvPr/>
        </p:nvCxnSpPr>
        <p:spPr>
          <a:xfrm>
            <a:off x="6354763" y="3690431"/>
            <a:ext cx="5380037" cy="0"/>
          </a:xfrm>
          <a:prstGeom prst="line">
            <a:avLst/>
          </a:prstGeom>
          <a:ln w="12700">
            <a:solidFill>
              <a:srgbClr val="044875"/>
            </a:solidFill>
            <a:prstDash val="lgDashDotDot"/>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6384926" y="6311636"/>
            <a:ext cx="5380037" cy="0"/>
          </a:xfrm>
          <a:prstGeom prst="line">
            <a:avLst/>
          </a:prstGeom>
          <a:ln w="12700">
            <a:solidFill>
              <a:srgbClr val="044875"/>
            </a:solidFill>
            <a:prstDash val="lgDashDotDot"/>
            <a:headEnd type="stealth"/>
            <a:tailEnd type="stealth"/>
          </a:ln>
        </p:spPr>
        <p:style>
          <a:lnRef idx="1">
            <a:schemeClr val="accent1"/>
          </a:lnRef>
          <a:fillRef idx="0">
            <a:schemeClr val="accent1"/>
          </a:fillRef>
          <a:effectRef idx="0">
            <a:schemeClr val="accent1"/>
          </a:effectRef>
          <a:fontRef idx="minor">
            <a:schemeClr val="tx1"/>
          </a:fontRef>
        </p:style>
      </p:cxnSp>
      <p:grpSp>
        <p:nvGrpSpPr>
          <p:cNvPr id="77" name="组合 76"/>
          <p:cNvGrpSpPr/>
          <p:nvPr/>
        </p:nvGrpSpPr>
        <p:grpSpPr>
          <a:xfrm>
            <a:off x="550863" y="1071563"/>
            <a:ext cx="5432425" cy="3421062"/>
            <a:chOff x="551544" y="1319389"/>
            <a:chExt cx="5431108" cy="3420798"/>
          </a:xfrm>
        </p:grpSpPr>
        <p:grpSp>
          <p:nvGrpSpPr>
            <p:cNvPr id="6160" name="组合 63"/>
            <p:cNvGrpSpPr/>
            <p:nvPr/>
          </p:nvGrpSpPr>
          <p:grpSpPr>
            <a:xfrm>
              <a:off x="551544" y="1319389"/>
              <a:ext cx="5431108" cy="3420798"/>
              <a:chOff x="7991473" y="1270307"/>
              <a:chExt cx="3781426" cy="2481187"/>
            </a:xfrm>
          </p:grpSpPr>
          <p:pic>
            <p:nvPicPr>
              <p:cNvPr id="6162" name="图片 65"/>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7991474" y="1270307"/>
                <a:ext cx="3781425" cy="248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矩形 66"/>
              <p:cNvSpPr/>
              <p:nvPr/>
            </p:nvSpPr>
            <p:spPr>
              <a:xfrm>
                <a:off x="7991473" y="1270307"/>
                <a:ext cx="3781426" cy="2481187"/>
              </a:xfrm>
              <a:prstGeom prst="rect">
                <a:avLst/>
              </a:prstGeom>
              <a:solidFill>
                <a:srgbClr val="044875">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sp>
          <p:nvSpPr>
            <p:cNvPr id="6161" name="Freeform 74"/>
            <p:cNvSpPr>
              <a:spLocks noEditPoints="1"/>
            </p:cNvSpPr>
            <p:nvPr/>
          </p:nvSpPr>
          <p:spPr bwMode="auto">
            <a:xfrm>
              <a:off x="2845992" y="2742460"/>
              <a:ext cx="878884" cy="574655"/>
            </a:xfrm>
            <a:custGeom>
              <a:avLst/>
              <a:gdLst>
                <a:gd name="T0" fmla="*/ 1418616430 w 99"/>
                <a:gd name="T1" fmla="*/ 2147483646 h 65"/>
                <a:gd name="T2" fmla="*/ 2147483646 w 99"/>
                <a:gd name="T3" fmla="*/ 2147483646 h 65"/>
                <a:gd name="T4" fmla="*/ 2147483646 w 99"/>
                <a:gd name="T5" fmla="*/ 2147483646 h 65"/>
                <a:gd name="T6" fmla="*/ 2147483646 w 99"/>
                <a:gd name="T7" fmla="*/ 1797688816 h 65"/>
                <a:gd name="T8" fmla="*/ 2147483646 w 99"/>
                <a:gd name="T9" fmla="*/ 2147483646 h 65"/>
                <a:gd name="T10" fmla="*/ 1418616430 w 99"/>
                <a:gd name="T11" fmla="*/ 1797688816 h 65"/>
                <a:gd name="T12" fmla="*/ 1418616430 w 99"/>
                <a:gd name="T13" fmla="*/ 2147483646 h 65"/>
                <a:gd name="T14" fmla="*/ 2147483646 w 99"/>
                <a:gd name="T15" fmla="*/ 625286526 h 65"/>
                <a:gd name="T16" fmla="*/ 2147483646 w 99"/>
                <a:gd name="T17" fmla="*/ 1328726132 h 65"/>
                <a:gd name="T18" fmla="*/ 2147483646 w 99"/>
                <a:gd name="T19" fmla="*/ 1875850737 h 65"/>
                <a:gd name="T20" fmla="*/ 551681701 w 99"/>
                <a:gd name="T21" fmla="*/ 1328726132 h 65"/>
                <a:gd name="T22" fmla="*/ 551681701 w 99"/>
                <a:gd name="T23" fmla="*/ 2147483646 h 65"/>
                <a:gd name="T24" fmla="*/ 709312654 w 99"/>
                <a:gd name="T25" fmla="*/ 2147483646 h 65"/>
                <a:gd name="T26" fmla="*/ 394059626 w 99"/>
                <a:gd name="T27" fmla="*/ 2147483646 h 65"/>
                <a:gd name="T28" fmla="*/ 157622075 w 99"/>
                <a:gd name="T29" fmla="*/ 2147483646 h 65"/>
                <a:gd name="T30" fmla="*/ 315244150 w 99"/>
                <a:gd name="T31" fmla="*/ 2147483646 h 65"/>
                <a:gd name="T32" fmla="*/ 315244150 w 99"/>
                <a:gd name="T33" fmla="*/ 625286526 h 65"/>
                <a:gd name="T34" fmla="*/ 2147483646 w 99"/>
                <a:gd name="T35" fmla="*/ 0 h 65"/>
                <a:gd name="T36" fmla="*/ 2147483646 w 99"/>
                <a:gd name="T37" fmla="*/ 625286526 h 65"/>
                <a:gd name="T38" fmla="*/ 630497177 w 99"/>
                <a:gd name="T39" fmla="*/ 2147483646 h 65"/>
                <a:gd name="T40" fmla="*/ 236437551 w 99"/>
                <a:gd name="T41" fmla="*/ 2147483646 h 65"/>
                <a:gd name="T42" fmla="*/ 0 w 99"/>
                <a:gd name="T43" fmla="*/ 2147483646 h 65"/>
                <a:gd name="T44" fmla="*/ 157622075 w 99"/>
                <a:gd name="T45" fmla="*/ 2147483646 h 65"/>
                <a:gd name="T46" fmla="*/ 236437551 w 99"/>
                <a:gd name="T47" fmla="*/ 2147483646 h 65"/>
                <a:gd name="T48" fmla="*/ 236437551 w 99"/>
                <a:gd name="T49" fmla="*/ 2147483646 h 65"/>
                <a:gd name="T50" fmla="*/ 472875102 w 99"/>
                <a:gd name="T51" fmla="*/ 2147483646 h 65"/>
                <a:gd name="T52" fmla="*/ 551681701 w 99"/>
                <a:gd name="T53" fmla="*/ 2147483646 h 65"/>
                <a:gd name="T54" fmla="*/ 551681701 w 99"/>
                <a:gd name="T55" fmla="*/ 2147483646 h 65"/>
                <a:gd name="T56" fmla="*/ 630497177 w 99"/>
                <a:gd name="T57" fmla="*/ 2147483646 h 65"/>
                <a:gd name="T58" fmla="*/ 630497177 w 99"/>
                <a:gd name="T59" fmla="*/ 2147483646 h 65"/>
                <a:gd name="T60" fmla="*/ 709312654 w 99"/>
                <a:gd name="T61" fmla="*/ 2147483646 h 65"/>
                <a:gd name="T62" fmla="*/ 866934729 w 99"/>
                <a:gd name="T63" fmla="*/ 2147483646 h 65"/>
                <a:gd name="T64" fmla="*/ 630497177 w 99"/>
                <a:gd name="T65" fmla="*/ 2147483646 h 6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alpha val="70195"/>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2" name="组合 11">
            <a:extLst>
              <a:ext uri="{FF2B5EF4-FFF2-40B4-BE49-F238E27FC236}">
                <a16:creationId xmlns:a16="http://schemas.microsoft.com/office/drawing/2014/main" id="{71003582-2EF5-899F-479A-73335A053B13}"/>
              </a:ext>
            </a:extLst>
          </p:cNvPr>
          <p:cNvGrpSpPr/>
          <p:nvPr/>
        </p:nvGrpSpPr>
        <p:grpSpPr>
          <a:xfrm>
            <a:off x="5983288" y="3806692"/>
            <a:ext cx="6977062" cy="522288"/>
            <a:chOff x="5982652" y="1917541"/>
            <a:chExt cx="6978016" cy="523220"/>
          </a:xfrm>
        </p:grpSpPr>
        <p:sp>
          <p:nvSpPr>
            <p:cNvPr id="13" name="矩形 12">
              <a:extLst>
                <a:ext uri="{FF2B5EF4-FFF2-40B4-BE49-F238E27FC236}">
                  <a16:creationId xmlns:a16="http://schemas.microsoft.com/office/drawing/2014/main" id="{5E5AA551-432F-F32F-5A68-1DBDF135F6F8}"/>
                </a:ext>
              </a:extLst>
            </p:cNvPr>
            <p:cNvSpPr/>
            <p:nvPr/>
          </p:nvSpPr>
          <p:spPr>
            <a:xfrm>
              <a:off x="5982652" y="1917541"/>
              <a:ext cx="5904719" cy="52322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4" name="文本框 53">
              <a:extLst>
                <a:ext uri="{FF2B5EF4-FFF2-40B4-BE49-F238E27FC236}">
                  <a16:creationId xmlns:a16="http://schemas.microsoft.com/office/drawing/2014/main" id="{BD95906D-2F66-590B-D1DE-C11FE5C99A56}"/>
                </a:ext>
              </a:extLst>
            </p:cNvPr>
            <p:cNvSpPr txBox="1">
              <a:spLocks noChangeArrowheads="1"/>
            </p:cNvSpPr>
            <p:nvPr/>
          </p:nvSpPr>
          <p:spPr bwMode="auto">
            <a:xfrm>
              <a:off x="5982652" y="1991920"/>
              <a:ext cx="6978016" cy="365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lnSpc>
                  <a:spcPts val="2200"/>
                </a:lnSpc>
              </a:pPr>
              <a:r>
                <a:rPr lang="zh-CN" altLang="en-US" sz="1800" dirty="0">
                  <a:solidFill>
                    <a:schemeClr val="bg1"/>
                  </a:solidFill>
                  <a:cs typeface="Arial"/>
                </a:rPr>
                <a:t>考虑与计算机视觉的结合</a:t>
              </a:r>
              <a:endParaRPr lang="en-US" altLang="zh-CN" sz="2400" dirty="0">
                <a:solidFill>
                  <a:schemeClr val="bg1"/>
                </a:solidFill>
                <a:cs typeface="Arial"/>
              </a:endParaRPr>
            </a:p>
          </p:txBody>
        </p:sp>
      </p:grpSp>
      <p:pic>
        <p:nvPicPr>
          <p:cNvPr id="5" name="图片 4">
            <a:extLst>
              <a:ext uri="{FF2B5EF4-FFF2-40B4-BE49-F238E27FC236}">
                <a16:creationId xmlns:a16="http://schemas.microsoft.com/office/drawing/2014/main" id="{9780D2B1-F08B-D106-B86C-2BF510A887A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10" name="图片 9">
            <a:extLst>
              <a:ext uri="{FF2B5EF4-FFF2-40B4-BE49-F238E27FC236}">
                <a16:creationId xmlns:a16="http://schemas.microsoft.com/office/drawing/2014/main" id="{398818CF-F441-3ABA-5BCE-7AE2B6BC753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par>
                    <p:cTn id="7" fill="hold" nodeType="clickPar">
                      <p:stCondLst>
                        <p:cond delay="indefinite"/>
                      </p:stCondLst>
                      <p:childTnLst>
                        <p:par>
                          <p:cTn id="8" fill="hold" nodeType="withGroup">
                            <p:stCondLst>
                              <p:cond delay="indefinite"/>
                            </p:stCondLst>
                          </p:cTn>
                        </p:par>
                      </p:childTnLst>
                    </p:cTn>
                  </p:par>
                  <p:par>
                    <p:cTn id="9" fill="hold" nodeType="clickPar">
                      <p:stCondLst>
                        <p:cond delay="indefinite"/>
                      </p:stCondLst>
                      <p:childTnLst>
                        <p:par>
                          <p:cTn id="10" fill="hold" nodeType="withGroup">
                            <p:stCondLst>
                              <p:cond delay="indefinite"/>
                            </p:stCondLst>
                          </p:cTn>
                        </p:par>
                      </p:childTnLst>
                    </p:cTn>
                  </p:par>
                  <p:par>
                    <p:cTn id="11" fill="hold" nodeType="clickPar">
                      <p:stCondLst>
                        <p:cond delay="indefinite"/>
                      </p:stCondLst>
                      <p:childTnLst>
                        <p:par>
                          <p:cTn id="12" fill="hold" nodeType="withGroup">
                            <p:stCondLst>
                              <p:cond delay="indefinite"/>
                            </p:stCondLst>
                          </p:cTn>
                        </p:par>
                      </p:childTnLst>
                    </p:cTn>
                  </p:par>
                  <p:par>
                    <p:cTn id="13" fill="hold" nodeType="clickPar">
                      <p:stCondLst>
                        <p:cond delay="indefinite"/>
                      </p:stCondLst>
                      <p:childTnLst>
                        <p:par>
                          <p:cTn id="14"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 name="矩形 2"/>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 name="文本框 3"/>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11500" dirty="0">
                <a:solidFill>
                  <a:schemeClr val="bg1"/>
                </a:solidFill>
                <a:latin typeface="Impact" pitchFamily="34" charset="0"/>
              </a:rPr>
              <a:t>2</a:t>
            </a:r>
            <a:endParaRPr lang="zh-CN" altLang="en-US" sz="11500" dirty="0">
              <a:solidFill>
                <a:schemeClr val="bg1"/>
              </a:solidFill>
              <a:latin typeface="Impact" pitchFamily="34" charset="0"/>
            </a:endParaRPr>
          </a:p>
        </p:txBody>
      </p:sp>
      <p:sp>
        <p:nvSpPr>
          <p:cNvPr id="5" name="文本框 4"/>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p>
        </p:txBody>
      </p:sp>
      <p:sp>
        <p:nvSpPr>
          <p:cNvPr id="6" name="矩形 5"/>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7" name="文本框 6"/>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p>
        </p:txBody>
      </p:sp>
      <p:sp>
        <p:nvSpPr>
          <p:cNvPr id="8" name="文本框 7"/>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4800" b="1" dirty="0">
                <a:solidFill>
                  <a:schemeClr val="bg1"/>
                </a:solidFill>
                <a:latin typeface="微软雅黑" panose="020B0503020204020204" pitchFamily="34" charset="-122"/>
                <a:ea typeface="微软雅黑" panose="020B0503020204020204" pitchFamily="34" charset="-122"/>
              </a:rPr>
              <a:t>主要内容</a:t>
            </a:r>
          </a:p>
        </p:txBody>
      </p:sp>
      <p:pic>
        <p:nvPicPr>
          <p:cNvPr id="9" name="图片 8">
            <a:extLst>
              <a:ext uri="{FF2B5EF4-FFF2-40B4-BE49-F238E27FC236}">
                <a16:creationId xmlns:a16="http://schemas.microsoft.com/office/drawing/2014/main" id="{6C9051E6-6B0D-8F1B-E812-B25A5C74555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1" name="矩形 10"/>
          <p:cNvSpPr/>
          <p:nvPr/>
        </p:nvSpPr>
        <p:spPr>
          <a:xfrm>
            <a:off x="3513138" y="254000"/>
            <a:ext cx="8678862"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12" name="组合 11"/>
          <p:cNvGrpSpPr/>
          <p:nvPr/>
        </p:nvGrpSpPr>
        <p:grpSpPr>
          <a:xfrm>
            <a:off x="550863" y="82550"/>
            <a:ext cx="3395662" cy="585788"/>
            <a:chOff x="551544" y="82976"/>
            <a:chExt cx="3395256" cy="584775"/>
          </a:xfrm>
        </p:grpSpPr>
        <p:sp>
          <p:nvSpPr>
            <p:cNvPr id="9293" name="文本框 12"/>
            <p:cNvSpPr txBox="1">
              <a:spLocks noChangeArrowheads="1"/>
            </p:cNvSpPr>
            <p:nvPr/>
          </p:nvSpPr>
          <p:spPr bwMode="auto">
            <a:xfrm>
              <a:off x="654960"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主要内容</a:t>
              </a:r>
            </a:p>
          </p:txBody>
        </p:sp>
        <p:sp>
          <p:nvSpPr>
            <p:cNvPr id="14" name="文本框 13"/>
            <p:cNvSpPr txBox="1"/>
            <p:nvPr/>
          </p:nvSpPr>
          <p:spPr>
            <a:xfrm>
              <a:off x="551544" y="82976"/>
              <a:ext cx="723813" cy="584775"/>
            </a:xfrm>
            <a:prstGeom prst="rect">
              <a:avLst/>
            </a:prstGeom>
            <a:noFill/>
          </p:spPr>
          <p:txBody>
            <a:bodyPr>
              <a:spAutoFit/>
            </a:bodyPr>
            <a:lstStyle/>
            <a:p>
              <a:pPr algn="ctr" eaLnBrk="1" fontAlgn="auto" hangingPunct="1">
                <a:spcBef>
                  <a:spcPct val="0"/>
                </a:spcBef>
                <a:spcAft>
                  <a:spcPct val="0"/>
                </a:spcAft>
                <a:defRPr/>
              </a:pPr>
              <a:r>
                <a:rPr lang="en-US" altLang="zh-CN" sz="3200">
                  <a:solidFill>
                    <a:schemeClr val="bg2">
                      <a:lumMod val="25000"/>
                    </a:schemeClr>
                  </a:solidFill>
                  <a:latin typeface="Impact" pitchFamily="34" charset="0"/>
                  <a:ea typeface="+mn-ea"/>
                </a:rPr>
                <a:t>02</a:t>
              </a:r>
              <a:endParaRPr lang="zh-CN" altLang="en-US" sz="3200">
                <a:solidFill>
                  <a:schemeClr val="bg2">
                    <a:lumMod val="25000"/>
                  </a:schemeClr>
                </a:solidFill>
                <a:latin typeface="Impact" pitchFamily="34" charset="0"/>
                <a:ea typeface="+mn-ea"/>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sp>
        <p:nvSpPr>
          <p:cNvPr id="63" name="文本框 62"/>
          <p:cNvSpPr txBox="1"/>
          <p:nvPr/>
        </p:nvSpPr>
        <p:spPr bwMode="auto">
          <a:xfrm>
            <a:off x="757238" y="1320800"/>
            <a:ext cx="5048250" cy="746358"/>
          </a:xfrm>
          <a:prstGeom prst="rect">
            <a:avLst/>
          </a:prstGeom>
          <a:noFill/>
        </p:spPr>
        <p:txBody>
          <a:bodyPr wrap="square">
            <a:spAutoFit/>
          </a:bodyPr>
          <a:lstStyle/>
          <a:p>
            <a:pPr eaLnBrk="1" fontAlgn="auto" hangingPunct="1">
              <a:lnSpc>
                <a:spcPts val="1700"/>
              </a:lnSpc>
              <a:defRPr/>
            </a:pP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视觉</a:t>
            </a:r>
            <a:r>
              <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rPr>
              <a:t>SLAM</a:t>
            </a: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的主要数据接收方法来自于相机，相机参数的准确性直接决定了定位与建图的准确性，本设计采用</a:t>
            </a:r>
            <a:r>
              <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rPr>
              <a:t>Android</a:t>
            </a: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手机作为传感器，通过</a:t>
            </a:r>
            <a:r>
              <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rPr>
              <a:t>Kalibr</a:t>
            </a: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工具标定参数</a:t>
            </a:r>
            <a:endPar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endParaRPr>
          </a:p>
        </p:txBody>
      </p:sp>
      <p:grpSp>
        <p:nvGrpSpPr>
          <p:cNvPr id="2" name="组合 1"/>
          <p:cNvGrpSpPr/>
          <p:nvPr/>
        </p:nvGrpSpPr>
        <p:grpSpPr>
          <a:xfrm>
            <a:off x="238125" y="766763"/>
            <a:ext cx="5729288" cy="1941512"/>
            <a:chOff x="238407" y="766950"/>
            <a:chExt cx="5728511" cy="1940706"/>
          </a:xfrm>
        </p:grpSpPr>
        <p:grpSp>
          <p:nvGrpSpPr>
            <p:cNvPr id="9283" name="组合 3"/>
            <p:cNvGrpSpPr/>
            <p:nvPr/>
          </p:nvGrpSpPr>
          <p:grpSpPr>
            <a:xfrm>
              <a:off x="238407" y="766950"/>
              <a:ext cx="5724700" cy="1940706"/>
              <a:chOff x="238407" y="766950"/>
              <a:chExt cx="5724700" cy="1940706"/>
            </a:xfrm>
          </p:grpSpPr>
          <p:sp>
            <p:nvSpPr>
              <p:cNvPr id="61" name="矩形 60"/>
              <p:cNvSpPr/>
              <p:nvPr/>
            </p:nvSpPr>
            <p:spPr>
              <a:xfrm>
                <a:off x="238407" y="997041"/>
                <a:ext cx="5712639" cy="1521781"/>
              </a:xfrm>
              <a:prstGeom prst="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62" name="文本框 61"/>
              <p:cNvSpPr txBox="1"/>
              <p:nvPr/>
            </p:nvSpPr>
            <p:spPr>
              <a:xfrm>
                <a:off x="382055" y="766950"/>
                <a:ext cx="3081998" cy="461473"/>
              </a:xfrm>
              <a:prstGeom prst="rect">
                <a:avLst/>
              </a:prstGeom>
              <a:blipFill>
                <a:blip r:embed="rId3"/>
                <a:stretch>
                  <a:fillRect t="-45000"/>
                </a:stretch>
              </a:blipFill>
            </p:spPr>
            <p:txBody>
              <a:bodyPr>
                <a:spAutoFit/>
              </a:bodyPr>
              <a:lstStyle/>
              <a:p>
                <a:pPr algn="ctr" eaLnBrk="1" fontAlgn="auto" hangingPunct="1">
                  <a:defRPr/>
                </a:pPr>
                <a:r>
                  <a:rPr lang="zh-CN" altLang="en-US" sz="2400" dirty="0">
                    <a:solidFill>
                      <a:srgbClr val="044875"/>
                    </a:solidFill>
                    <a:latin typeface="+mn-lt"/>
                    <a:ea typeface="+mn-ea"/>
                  </a:rPr>
                  <a:t>相机标定原理</a:t>
                </a:r>
              </a:p>
            </p:txBody>
          </p:sp>
          <p:sp>
            <p:nvSpPr>
              <p:cNvPr id="64" name="矩形 63"/>
              <p:cNvSpPr/>
              <p:nvPr/>
            </p:nvSpPr>
            <p:spPr>
              <a:xfrm>
                <a:off x="586023" y="781231"/>
                <a:ext cx="171427" cy="46177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9290" name="组合 78"/>
              <p:cNvGrpSpPr/>
              <p:nvPr/>
            </p:nvGrpSpPr>
            <p:grpSpPr>
              <a:xfrm>
                <a:off x="5349240" y="2102118"/>
                <a:ext cx="613867" cy="605538"/>
                <a:chOff x="5502097" y="2295716"/>
                <a:chExt cx="461010" cy="454755"/>
              </a:xfrm>
            </p:grpSpPr>
            <p:sp>
              <p:nvSpPr>
                <p:cNvPr id="77" name="矩形 76"/>
                <p:cNvSpPr/>
                <p:nvPr/>
              </p:nvSpPr>
              <p:spPr>
                <a:xfrm>
                  <a:off x="5594053" y="2381042"/>
                  <a:ext cx="369533" cy="36942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78" name="矩形 77"/>
                <p:cNvSpPr/>
                <p:nvPr/>
              </p:nvSpPr>
              <p:spPr>
                <a:xfrm>
                  <a:off x="5502265" y="2295239"/>
                  <a:ext cx="255097" cy="2550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grpSp>
        <p:sp>
          <p:nvSpPr>
            <p:cNvPr id="9284" name="文本框 79"/>
            <p:cNvSpPr txBox="1">
              <a:spLocks noChangeArrowheads="1"/>
            </p:cNvSpPr>
            <p:nvPr/>
          </p:nvSpPr>
          <p:spPr bwMode="auto">
            <a:xfrm>
              <a:off x="5488594" y="2241447"/>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en-US" altLang="zh-CN" sz="2000" dirty="0">
                  <a:solidFill>
                    <a:schemeClr val="bg1"/>
                  </a:solidFill>
                  <a:latin typeface="Impact" pitchFamily="34" charset="0"/>
                </a:rPr>
                <a:t>01</a:t>
              </a:r>
              <a:endParaRPr lang="zh-CN" altLang="en-US" sz="2000" dirty="0">
                <a:solidFill>
                  <a:schemeClr val="bg1"/>
                </a:solidFill>
                <a:latin typeface="Impact" pitchFamily="34" charset="0"/>
              </a:endParaRPr>
            </a:p>
          </p:txBody>
        </p:sp>
      </p:grpSp>
      <p:sp>
        <p:nvSpPr>
          <p:cNvPr id="68" name="文本框 67"/>
          <p:cNvSpPr txBox="1"/>
          <p:nvPr/>
        </p:nvSpPr>
        <p:spPr bwMode="auto">
          <a:xfrm>
            <a:off x="787400" y="3154363"/>
            <a:ext cx="5048250" cy="964367"/>
          </a:xfrm>
          <a:prstGeom prst="rect">
            <a:avLst/>
          </a:prstGeom>
          <a:noFill/>
        </p:spPr>
        <p:txBody>
          <a:bodyPr>
            <a:spAutoFit/>
          </a:bodyPr>
          <a:lstStyle/>
          <a:p>
            <a:pPr eaLnBrk="1" fontAlgn="auto" hangingPunct="1">
              <a:lnSpc>
                <a:spcPts val="1700"/>
              </a:lnSpc>
              <a:spcBef>
                <a:spcPct val="0"/>
              </a:spcBef>
              <a:spcAft>
                <a:spcPct val="0"/>
              </a:spcAft>
              <a:defRPr/>
            </a:pP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使用传感器采集数据，处理为系统运行所需的数据格式，通过跟踪线程获取关键点与关键帧，并用于建图线程何回环检测线程，构建稀疏地图，根据回环效果检验系统性能</a:t>
            </a:r>
            <a:endPar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endParaRPr>
          </a:p>
        </p:txBody>
      </p:sp>
      <p:grpSp>
        <p:nvGrpSpPr>
          <p:cNvPr id="3" name="组合 2"/>
          <p:cNvGrpSpPr/>
          <p:nvPr/>
        </p:nvGrpSpPr>
        <p:grpSpPr>
          <a:xfrm>
            <a:off x="238125" y="2600325"/>
            <a:ext cx="5729288" cy="1941513"/>
            <a:chOff x="238407" y="2600596"/>
            <a:chExt cx="5728511" cy="1940544"/>
          </a:xfrm>
        </p:grpSpPr>
        <p:grpSp>
          <p:nvGrpSpPr>
            <p:cNvPr id="9273" name="组合 4"/>
            <p:cNvGrpSpPr/>
            <p:nvPr/>
          </p:nvGrpSpPr>
          <p:grpSpPr>
            <a:xfrm>
              <a:off x="238407" y="2600596"/>
              <a:ext cx="5724700" cy="1940544"/>
              <a:chOff x="238407" y="2600596"/>
              <a:chExt cx="5724700" cy="1940544"/>
            </a:xfrm>
          </p:grpSpPr>
          <p:sp>
            <p:nvSpPr>
              <p:cNvPr id="66" name="矩形 65"/>
              <p:cNvSpPr/>
              <p:nvPr/>
            </p:nvSpPr>
            <p:spPr>
              <a:xfrm>
                <a:off x="238407" y="2830669"/>
                <a:ext cx="5712639" cy="1521652"/>
              </a:xfrm>
              <a:prstGeom prst="rect">
                <a:avLst/>
              </a:prstGeom>
              <a:noFill/>
              <a:ln w="1905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67" name="文本框 66"/>
              <p:cNvSpPr txBox="1"/>
              <p:nvPr/>
            </p:nvSpPr>
            <p:spPr>
              <a:xfrm>
                <a:off x="382055" y="2600596"/>
                <a:ext cx="3081998" cy="461435"/>
              </a:xfrm>
              <a:prstGeom prst="rect">
                <a:avLst/>
              </a:prstGeom>
              <a:blipFill>
                <a:blip r:embed="rId3"/>
                <a:stretch>
                  <a:fillRect t="-45000"/>
                </a:stretch>
              </a:blipFill>
            </p:spPr>
            <p:txBody>
              <a:bodyPr>
                <a:spAutoFit/>
              </a:bodyPr>
              <a:lstStyle/>
              <a:p>
                <a:pPr algn="ctr" eaLnBrk="1" fontAlgn="auto" hangingPunct="1">
                  <a:defRPr/>
                </a:pPr>
                <a:r>
                  <a:rPr lang="zh-CN" altLang="en-US" sz="2400" dirty="0">
                    <a:solidFill>
                      <a:srgbClr val="044875"/>
                    </a:solidFill>
                    <a:latin typeface="+mn-lt"/>
                    <a:ea typeface="+mn-ea"/>
                  </a:rPr>
                  <a:t>建图与回环检测</a:t>
                </a:r>
              </a:p>
            </p:txBody>
          </p:sp>
          <p:sp>
            <p:nvSpPr>
              <p:cNvPr id="69" name="矩形 68"/>
              <p:cNvSpPr/>
              <p:nvPr/>
            </p:nvSpPr>
            <p:spPr>
              <a:xfrm>
                <a:off x="586023" y="2614877"/>
                <a:ext cx="171427" cy="461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9280" name="组合 82"/>
              <p:cNvGrpSpPr/>
              <p:nvPr/>
            </p:nvGrpSpPr>
            <p:grpSpPr>
              <a:xfrm>
                <a:off x="5349240" y="3935602"/>
                <a:ext cx="613867" cy="605538"/>
                <a:chOff x="5502097" y="2295716"/>
                <a:chExt cx="461010" cy="454755"/>
              </a:xfrm>
            </p:grpSpPr>
            <p:sp>
              <p:nvSpPr>
                <p:cNvPr id="85" name="矩形 84"/>
                <p:cNvSpPr/>
                <p:nvPr/>
              </p:nvSpPr>
              <p:spPr>
                <a:xfrm>
                  <a:off x="5594053" y="2381073"/>
                  <a:ext cx="369533" cy="369398"/>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86" name="矩形 85"/>
                <p:cNvSpPr/>
                <p:nvPr/>
              </p:nvSpPr>
              <p:spPr>
                <a:xfrm>
                  <a:off x="5502265" y="2295277"/>
                  <a:ext cx="255097" cy="25500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grpSp>
        <p:sp>
          <p:nvSpPr>
            <p:cNvPr id="9274" name="文本框 83"/>
            <p:cNvSpPr txBox="1">
              <a:spLocks noChangeArrowheads="1"/>
            </p:cNvSpPr>
            <p:nvPr/>
          </p:nvSpPr>
          <p:spPr bwMode="auto">
            <a:xfrm>
              <a:off x="5488594" y="4074931"/>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en-US" altLang="zh-CN" sz="2000" dirty="0">
                  <a:solidFill>
                    <a:schemeClr val="bg1"/>
                  </a:solidFill>
                  <a:latin typeface="Impact" pitchFamily="34" charset="0"/>
                </a:rPr>
                <a:t>03</a:t>
              </a:r>
              <a:endParaRPr lang="zh-CN" altLang="en-US" sz="2000" dirty="0">
                <a:solidFill>
                  <a:schemeClr val="bg1"/>
                </a:solidFill>
                <a:latin typeface="Impact" pitchFamily="34" charset="0"/>
              </a:endParaRPr>
            </a:p>
          </p:txBody>
        </p:sp>
      </p:grpSp>
      <p:sp>
        <p:nvSpPr>
          <p:cNvPr id="73" name="文本框 72"/>
          <p:cNvSpPr txBox="1"/>
          <p:nvPr/>
        </p:nvSpPr>
        <p:spPr bwMode="auto">
          <a:xfrm>
            <a:off x="787400" y="4987925"/>
            <a:ext cx="5048250" cy="746358"/>
          </a:xfrm>
          <a:prstGeom prst="rect">
            <a:avLst/>
          </a:prstGeom>
          <a:noFill/>
        </p:spPr>
        <p:txBody>
          <a:bodyPr>
            <a:spAutoFit/>
          </a:bodyPr>
          <a:lstStyle/>
          <a:p>
            <a:pPr eaLnBrk="1" fontAlgn="auto" hangingPunct="1">
              <a:lnSpc>
                <a:spcPts val="1700"/>
              </a:lnSpc>
              <a:spcBef>
                <a:spcPct val="0"/>
              </a:spcBef>
              <a:spcAft>
                <a:spcPct val="0"/>
              </a:spcAft>
              <a:defRPr/>
            </a:pP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针对不同场景采集数据分析，获知系统运行的轨迹输出结果，评估系统在不同场景的应用能力，由系统的建图情况分析建图能力</a:t>
            </a:r>
            <a:endPar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endParaRPr>
          </a:p>
        </p:txBody>
      </p:sp>
      <p:grpSp>
        <p:nvGrpSpPr>
          <p:cNvPr id="18" name="组合 17"/>
          <p:cNvGrpSpPr/>
          <p:nvPr/>
        </p:nvGrpSpPr>
        <p:grpSpPr>
          <a:xfrm>
            <a:off x="238125" y="4433887"/>
            <a:ext cx="5729288" cy="1938338"/>
            <a:chOff x="238407" y="4434079"/>
            <a:chExt cx="5728511" cy="1937908"/>
          </a:xfrm>
        </p:grpSpPr>
        <p:grpSp>
          <p:nvGrpSpPr>
            <p:cNvPr id="9263" name="组合 5"/>
            <p:cNvGrpSpPr/>
            <p:nvPr/>
          </p:nvGrpSpPr>
          <p:grpSpPr>
            <a:xfrm>
              <a:off x="238407" y="4434079"/>
              <a:ext cx="5724700" cy="1937908"/>
              <a:chOff x="238407" y="4434079"/>
              <a:chExt cx="5724700" cy="1937908"/>
            </a:xfrm>
          </p:grpSpPr>
          <p:sp>
            <p:nvSpPr>
              <p:cNvPr id="71" name="矩形 70"/>
              <p:cNvSpPr/>
              <p:nvPr/>
            </p:nvSpPr>
            <p:spPr>
              <a:xfrm>
                <a:off x="238407" y="4664216"/>
                <a:ext cx="5712639" cy="1520488"/>
              </a:xfrm>
              <a:prstGeom prst="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72" name="文本框 71"/>
              <p:cNvSpPr txBox="1"/>
              <p:nvPr/>
            </p:nvSpPr>
            <p:spPr>
              <a:xfrm>
                <a:off x="382055" y="4434079"/>
                <a:ext cx="3081998" cy="461563"/>
              </a:xfrm>
              <a:prstGeom prst="rect">
                <a:avLst/>
              </a:prstGeom>
              <a:blipFill>
                <a:blip r:embed="rId3"/>
                <a:stretch>
                  <a:fillRect t="-45000"/>
                </a:stretch>
              </a:blipFill>
            </p:spPr>
            <p:txBody>
              <a:bodyPr>
                <a:spAutoFit/>
              </a:bodyPr>
              <a:lstStyle/>
              <a:p>
                <a:pPr marL="0" marR="0" lvl="0" indent="0" algn="ctr" defTabSz="914400" rtl="0" eaLnBrk="1" fontAlgn="auto" latinLnBrk="0" hangingPunct="1">
                  <a:lnSpc>
                    <a:spcPct val="100000"/>
                  </a:lnSpc>
                  <a:spcBef>
                    <a:spcPct val="0"/>
                  </a:spcBef>
                  <a:spcAft>
                    <a:spcPct val="0"/>
                  </a:spcAft>
                  <a:buClrTx/>
                  <a:buSzTx/>
                  <a:buFontTx/>
                  <a:buNone/>
                  <a:tabLst/>
                  <a:defRPr/>
                </a:pPr>
                <a:r>
                  <a:rPr kumimoji="0" lang="zh-CN" altLang="en-US" sz="2400" b="0" i="0" u="none" strike="noStrike" kern="1200" cap="none" spc="0" normalizeH="0" baseline="0" noProof="0" dirty="0">
                    <a:ln>
                      <a:noFill/>
                    </a:ln>
                    <a:solidFill>
                      <a:srgbClr val="044875"/>
                    </a:solidFill>
                    <a:effectLst/>
                    <a:uLnTx/>
                    <a:uFillTx/>
                    <a:latin typeface="Calibri"/>
                    <a:ea typeface="宋体" panose="02010600030101010101" pitchFamily="2" charset="-122"/>
                    <a:cs typeface="Arial"/>
                  </a:rPr>
                  <a:t>场景应用能力</a:t>
                </a:r>
              </a:p>
            </p:txBody>
          </p:sp>
          <p:sp>
            <p:nvSpPr>
              <p:cNvPr id="74" name="矩形 73"/>
              <p:cNvSpPr/>
              <p:nvPr/>
            </p:nvSpPr>
            <p:spPr>
              <a:xfrm>
                <a:off x="586023" y="4448364"/>
                <a:ext cx="171427" cy="46186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9270" name="组合 87"/>
              <p:cNvGrpSpPr/>
              <p:nvPr/>
            </p:nvGrpSpPr>
            <p:grpSpPr>
              <a:xfrm>
                <a:off x="5349240" y="5766449"/>
                <a:ext cx="613867" cy="605538"/>
                <a:chOff x="5502097" y="2295716"/>
                <a:chExt cx="461010" cy="454755"/>
              </a:xfrm>
            </p:grpSpPr>
            <p:sp>
              <p:nvSpPr>
                <p:cNvPr id="90" name="矩形 89"/>
                <p:cNvSpPr/>
                <p:nvPr/>
              </p:nvSpPr>
              <p:spPr>
                <a:xfrm>
                  <a:off x="5594053" y="2380970"/>
                  <a:ext cx="369533" cy="36950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91" name="矩形 90"/>
                <p:cNvSpPr/>
                <p:nvPr/>
              </p:nvSpPr>
              <p:spPr>
                <a:xfrm>
                  <a:off x="5502265" y="2295151"/>
                  <a:ext cx="255097" cy="25507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grpSp>
        <p:sp>
          <p:nvSpPr>
            <p:cNvPr id="9264" name="文本框 88"/>
            <p:cNvSpPr txBox="1">
              <a:spLocks noChangeArrowheads="1"/>
            </p:cNvSpPr>
            <p:nvPr/>
          </p:nvSpPr>
          <p:spPr bwMode="auto">
            <a:xfrm>
              <a:off x="5488594" y="5905778"/>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en-US" altLang="zh-CN" sz="2000" dirty="0">
                  <a:solidFill>
                    <a:schemeClr val="bg1"/>
                  </a:solidFill>
                  <a:latin typeface="Impact" pitchFamily="34" charset="0"/>
                </a:rPr>
                <a:t>05</a:t>
              </a:r>
              <a:endParaRPr lang="zh-CN" altLang="en-US" sz="2000" dirty="0">
                <a:solidFill>
                  <a:schemeClr val="bg1"/>
                </a:solidFill>
                <a:latin typeface="Impact" pitchFamily="34" charset="0"/>
              </a:endParaRPr>
            </a:p>
          </p:txBody>
        </p:sp>
      </p:grpSp>
      <p:sp>
        <p:nvSpPr>
          <p:cNvPr id="42" name="文本框 41"/>
          <p:cNvSpPr txBox="1"/>
          <p:nvPr/>
        </p:nvSpPr>
        <p:spPr bwMode="auto">
          <a:xfrm>
            <a:off x="6773863" y="1320800"/>
            <a:ext cx="5048250" cy="964367"/>
          </a:xfrm>
          <a:prstGeom prst="rect">
            <a:avLst/>
          </a:prstGeom>
          <a:noFill/>
        </p:spPr>
        <p:txBody>
          <a:bodyPr>
            <a:spAutoFit/>
          </a:bodyPr>
          <a:lstStyle/>
          <a:p>
            <a:pPr eaLnBrk="1" fontAlgn="auto" hangingPunct="1">
              <a:lnSpc>
                <a:spcPts val="1700"/>
              </a:lnSpc>
              <a:defRPr/>
            </a:pP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使用</a:t>
            </a:r>
            <a:r>
              <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rPr>
              <a:t>ORB</a:t>
            </a: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特征点提取算法，分析特征点法在本系统中的应用，详细解析其特征提取原理，并解析在视觉定位于建图系统中的应用</a:t>
            </a:r>
            <a:endPar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endParaRPr>
          </a:p>
          <a:p>
            <a:pPr eaLnBrk="1" fontAlgn="auto" hangingPunct="1">
              <a:lnSpc>
                <a:spcPts val="1700"/>
              </a:lnSpc>
              <a:spcBef>
                <a:spcPct val="0"/>
              </a:spcBef>
              <a:spcAft>
                <a:spcPct val="0"/>
              </a:spcAft>
              <a:defRPr/>
            </a:pPr>
            <a:endPar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endParaRPr>
          </a:p>
        </p:txBody>
      </p:sp>
      <p:grpSp>
        <p:nvGrpSpPr>
          <p:cNvPr id="7" name="组合 6"/>
          <p:cNvGrpSpPr/>
          <p:nvPr/>
        </p:nvGrpSpPr>
        <p:grpSpPr>
          <a:xfrm>
            <a:off x="6224588" y="766763"/>
            <a:ext cx="5727700" cy="1941512"/>
            <a:chOff x="6224731" y="766950"/>
            <a:chExt cx="5727203" cy="1940706"/>
          </a:xfrm>
        </p:grpSpPr>
        <p:sp>
          <p:nvSpPr>
            <p:cNvPr id="38" name="矩形 37"/>
            <p:cNvSpPr/>
            <p:nvPr/>
          </p:nvSpPr>
          <p:spPr>
            <a:xfrm>
              <a:off x="6224731" y="997041"/>
              <a:ext cx="5711329" cy="1521781"/>
            </a:xfrm>
            <a:prstGeom prst="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1" name="文本框 40"/>
            <p:cNvSpPr txBox="1"/>
            <p:nvPr/>
          </p:nvSpPr>
          <p:spPr>
            <a:xfrm>
              <a:off x="6368379" y="766950"/>
              <a:ext cx="3081998" cy="461473"/>
            </a:xfrm>
            <a:prstGeom prst="rect">
              <a:avLst/>
            </a:prstGeom>
            <a:blipFill>
              <a:blip r:embed="rId3"/>
              <a:stretch>
                <a:fillRect t="-45000"/>
              </a:stretch>
            </a:blipFill>
          </p:spPr>
          <p:txBody>
            <a:bodyPr>
              <a:spAutoFit/>
            </a:bodyPr>
            <a:lstStyle/>
            <a:p>
              <a:pPr algn="ctr" eaLnBrk="1" fontAlgn="auto" hangingPunct="1">
                <a:defRPr/>
              </a:pPr>
              <a:r>
                <a:rPr lang="en-US" altLang="zh-CN" sz="2400" dirty="0">
                  <a:solidFill>
                    <a:srgbClr val="044875"/>
                  </a:solidFill>
                  <a:latin typeface="+mn-lt"/>
                  <a:ea typeface="+mn-ea"/>
                </a:rPr>
                <a:t>ORB</a:t>
              </a:r>
              <a:r>
                <a:rPr lang="zh-CN" altLang="en-US" sz="2400" dirty="0">
                  <a:solidFill>
                    <a:srgbClr val="044875"/>
                  </a:solidFill>
                  <a:latin typeface="+mn-lt"/>
                  <a:ea typeface="+mn-ea"/>
                </a:rPr>
                <a:t>特征点法</a:t>
              </a:r>
            </a:p>
          </p:txBody>
        </p:sp>
        <p:sp>
          <p:nvSpPr>
            <p:cNvPr id="45" name="矩形 44"/>
            <p:cNvSpPr/>
            <p:nvPr/>
          </p:nvSpPr>
          <p:spPr>
            <a:xfrm>
              <a:off x="6572363" y="781231"/>
              <a:ext cx="171435" cy="46177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9259" name="组合 104"/>
            <p:cNvGrpSpPr/>
            <p:nvPr/>
          </p:nvGrpSpPr>
          <p:grpSpPr>
            <a:xfrm>
              <a:off x="11334256" y="2102118"/>
              <a:ext cx="613867" cy="605538"/>
              <a:chOff x="5502097" y="2295716"/>
              <a:chExt cx="461010" cy="454755"/>
            </a:xfrm>
          </p:grpSpPr>
          <p:sp>
            <p:nvSpPr>
              <p:cNvPr id="107" name="矩形 106"/>
              <p:cNvSpPr/>
              <p:nvPr/>
            </p:nvSpPr>
            <p:spPr>
              <a:xfrm>
                <a:off x="5594035" y="2381042"/>
                <a:ext cx="369551" cy="36942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08" name="矩形 107"/>
              <p:cNvSpPr/>
              <p:nvPr/>
            </p:nvSpPr>
            <p:spPr>
              <a:xfrm>
                <a:off x="5502243" y="2295239"/>
                <a:ext cx="255109" cy="2550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sp>
          <p:nvSpPr>
            <p:cNvPr id="9260" name="文本框 105"/>
            <p:cNvSpPr txBox="1">
              <a:spLocks noChangeArrowheads="1"/>
            </p:cNvSpPr>
            <p:nvPr/>
          </p:nvSpPr>
          <p:spPr bwMode="auto">
            <a:xfrm>
              <a:off x="11473610" y="2241447"/>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en-US" altLang="zh-CN" sz="2000" dirty="0">
                  <a:solidFill>
                    <a:schemeClr val="bg1"/>
                  </a:solidFill>
                  <a:latin typeface="Impact" pitchFamily="34" charset="0"/>
                </a:rPr>
                <a:t>02</a:t>
              </a:r>
              <a:endParaRPr lang="zh-CN" altLang="en-US" sz="2000" dirty="0">
                <a:solidFill>
                  <a:schemeClr val="bg1"/>
                </a:solidFill>
                <a:latin typeface="Impact" pitchFamily="34" charset="0"/>
              </a:endParaRPr>
            </a:p>
          </p:txBody>
        </p:sp>
      </p:grpSp>
      <p:sp>
        <p:nvSpPr>
          <p:cNvPr id="50" name="文本框 49"/>
          <p:cNvSpPr txBox="1"/>
          <p:nvPr/>
        </p:nvSpPr>
        <p:spPr bwMode="auto">
          <a:xfrm>
            <a:off x="6773863" y="3154363"/>
            <a:ext cx="5048250" cy="964367"/>
          </a:xfrm>
          <a:prstGeom prst="rect">
            <a:avLst/>
          </a:prstGeom>
          <a:noFill/>
        </p:spPr>
        <p:txBody>
          <a:bodyPr>
            <a:spAutoFit/>
          </a:bodyPr>
          <a:lstStyle/>
          <a:p>
            <a:pPr eaLnBrk="1" fontAlgn="auto" hangingPunct="1">
              <a:lnSpc>
                <a:spcPts val="1700"/>
              </a:lnSpc>
              <a:spcBef>
                <a:spcPct val="0"/>
              </a:spcBef>
              <a:spcAft>
                <a:spcPct val="0"/>
              </a:spcAft>
              <a:defRPr/>
            </a:pP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系统提出一种针对稀疏建图缺点的三维建图法，通过深度学习模型获取数据的深度信息，结合关键帧的位姿信息，实现三维还原，用于更加精确的信息分析；此外，通过</a:t>
            </a:r>
            <a:r>
              <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rPr>
              <a:t>AR</a:t>
            </a: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模型的引入，提升系统的交互体验</a:t>
            </a:r>
            <a:endPar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endParaRPr>
          </a:p>
        </p:txBody>
      </p:sp>
      <p:grpSp>
        <p:nvGrpSpPr>
          <p:cNvPr id="8" name="组合 7"/>
          <p:cNvGrpSpPr/>
          <p:nvPr/>
        </p:nvGrpSpPr>
        <p:grpSpPr>
          <a:xfrm>
            <a:off x="6224588" y="2600325"/>
            <a:ext cx="5727700" cy="1941513"/>
            <a:chOff x="6224731" y="2600596"/>
            <a:chExt cx="5727203" cy="1940544"/>
          </a:xfrm>
        </p:grpSpPr>
        <p:sp>
          <p:nvSpPr>
            <p:cNvPr id="48" name="矩形 47"/>
            <p:cNvSpPr/>
            <p:nvPr/>
          </p:nvSpPr>
          <p:spPr>
            <a:xfrm>
              <a:off x="6224731" y="2830669"/>
              <a:ext cx="5711329" cy="1521652"/>
            </a:xfrm>
            <a:prstGeom prst="rect">
              <a:avLst/>
            </a:prstGeom>
            <a:noFill/>
            <a:ln w="1905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9" name="文本框 48"/>
            <p:cNvSpPr txBox="1"/>
            <p:nvPr/>
          </p:nvSpPr>
          <p:spPr>
            <a:xfrm>
              <a:off x="6368379" y="2600596"/>
              <a:ext cx="3633277" cy="461435"/>
            </a:xfrm>
            <a:prstGeom prst="rect">
              <a:avLst/>
            </a:prstGeom>
            <a:blipFill>
              <a:blip r:embed="rId3"/>
              <a:stretch>
                <a:fillRect t="-45000"/>
              </a:stretch>
            </a:blipFill>
          </p:spPr>
          <p:txBody>
            <a:bodyPr wrap="square">
              <a:spAutoFit/>
            </a:bodyPr>
            <a:lstStyle/>
            <a:p>
              <a:pPr algn="ctr" eaLnBrk="1" fontAlgn="auto" hangingPunct="1">
                <a:spcBef>
                  <a:spcPct val="0"/>
                </a:spcBef>
                <a:spcAft>
                  <a:spcPct val="0"/>
                </a:spcAft>
                <a:defRPr/>
              </a:pPr>
              <a:r>
                <a:rPr lang="zh-CN" altLang="en-US" sz="2400" dirty="0">
                  <a:solidFill>
                    <a:srgbClr val="044875"/>
                  </a:solidFill>
                  <a:latin typeface="+mn-lt"/>
                  <a:ea typeface="+mn-ea"/>
                </a:rPr>
                <a:t>三维重建与增强现实</a:t>
              </a:r>
            </a:p>
          </p:txBody>
        </p:sp>
        <p:sp>
          <p:nvSpPr>
            <p:cNvPr id="51" name="矩形 50"/>
            <p:cNvSpPr/>
            <p:nvPr/>
          </p:nvSpPr>
          <p:spPr>
            <a:xfrm>
              <a:off x="6572363" y="2614877"/>
              <a:ext cx="171435" cy="461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9250" name="组合 100"/>
            <p:cNvGrpSpPr/>
            <p:nvPr/>
          </p:nvGrpSpPr>
          <p:grpSpPr>
            <a:xfrm>
              <a:off x="11334256" y="3935602"/>
              <a:ext cx="613867" cy="605538"/>
              <a:chOff x="5502097" y="2295716"/>
              <a:chExt cx="461010" cy="454755"/>
            </a:xfrm>
          </p:grpSpPr>
          <p:sp>
            <p:nvSpPr>
              <p:cNvPr id="103" name="矩形 102"/>
              <p:cNvSpPr/>
              <p:nvPr/>
            </p:nvSpPr>
            <p:spPr>
              <a:xfrm>
                <a:off x="5594035" y="2381073"/>
                <a:ext cx="369551" cy="369398"/>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04" name="矩形 103"/>
              <p:cNvSpPr/>
              <p:nvPr/>
            </p:nvSpPr>
            <p:spPr>
              <a:xfrm>
                <a:off x="5502243" y="2295277"/>
                <a:ext cx="255109" cy="25500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sp>
          <p:nvSpPr>
            <p:cNvPr id="9251" name="文本框 101"/>
            <p:cNvSpPr txBox="1">
              <a:spLocks noChangeArrowheads="1"/>
            </p:cNvSpPr>
            <p:nvPr/>
          </p:nvSpPr>
          <p:spPr bwMode="auto">
            <a:xfrm>
              <a:off x="11473610" y="4074931"/>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en-US" altLang="zh-CN" sz="2000" dirty="0">
                  <a:solidFill>
                    <a:schemeClr val="bg1"/>
                  </a:solidFill>
                  <a:latin typeface="Impact" pitchFamily="34" charset="0"/>
                </a:rPr>
                <a:t>04</a:t>
              </a:r>
              <a:endParaRPr lang="zh-CN" altLang="en-US" sz="2000" dirty="0">
                <a:solidFill>
                  <a:schemeClr val="bg1"/>
                </a:solidFill>
                <a:latin typeface="Impact" pitchFamily="34" charset="0"/>
              </a:endParaRPr>
            </a:p>
          </p:txBody>
        </p:sp>
      </p:grpSp>
      <p:sp>
        <p:nvSpPr>
          <p:cNvPr id="55" name="文本框 54"/>
          <p:cNvSpPr txBox="1"/>
          <p:nvPr/>
        </p:nvSpPr>
        <p:spPr bwMode="auto">
          <a:xfrm>
            <a:off x="6773863" y="4987925"/>
            <a:ext cx="5048250" cy="964367"/>
          </a:xfrm>
          <a:prstGeom prst="rect">
            <a:avLst/>
          </a:prstGeom>
          <a:noFill/>
        </p:spPr>
        <p:txBody>
          <a:bodyPr>
            <a:spAutoFit/>
          </a:bodyPr>
          <a:lstStyle/>
          <a:p>
            <a:pPr eaLnBrk="1" fontAlgn="auto" hangingPunct="1">
              <a:lnSpc>
                <a:spcPts val="1700"/>
              </a:lnSpc>
              <a:spcBef>
                <a:spcPct val="0"/>
              </a:spcBef>
              <a:spcAft>
                <a:spcPct val="0"/>
              </a:spcAft>
              <a:defRPr/>
            </a:pP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通过</a:t>
            </a:r>
            <a:r>
              <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rPr>
              <a:t>EVO</a:t>
            </a:r>
            <a:r>
              <a:rPr lang="zh-CN" altLang="en-US" sz="1600" dirty="0">
                <a:solidFill>
                  <a:schemeClr val="bg2">
                    <a:lumMod val="25000"/>
                  </a:schemeClr>
                </a:solidFill>
                <a:latin typeface="微软雅黑 Light" panose="020B0502040204020203" pitchFamily="34" charset="-122"/>
                <a:ea typeface="+mn-ea"/>
                <a:cs typeface="Arial" panose="020B0604020202020204" pitchFamily="34" charset="0"/>
              </a:rPr>
              <a:t>工具对官方数据集的轨迹真值与本系统运行所产生的轨迹输出做详细对比，评估系统的性能，获取系统的误差数值，并比较不同传感器模式的数据误差，为系统性能改善提供新的方向</a:t>
            </a:r>
            <a:endParaRPr lang="en-US" altLang="zh-CN" sz="1600" dirty="0">
              <a:solidFill>
                <a:schemeClr val="bg2">
                  <a:lumMod val="25000"/>
                </a:schemeClr>
              </a:solidFill>
              <a:latin typeface="微软雅黑 Light" panose="020B0502040204020203" pitchFamily="34" charset="-122"/>
              <a:ea typeface="+mn-ea"/>
              <a:cs typeface="Arial" panose="020B0604020202020204" pitchFamily="34" charset="0"/>
            </a:endParaRPr>
          </a:p>
        </p:txBody>
      </p:sp>
      <p:grpSp>
        <p:nvGrpSpPr>
          <p:cNvPr id="9" name="组合 8"/>
          <p:cNvGrpSpPr/>
          <p:nvPr/>
        </p:nvGrpSpPr>
        <p:grpSpPr>
          <a:xfrm>
            <a:off x="6224588" y="4433888"/>
            <a:ext cx="5727700" cy="1938337"/>
            <a:chOff x="6224731" y="4434080"/>
            <a:chExt cx="5727203" cy="1937907"/>
          </a:xfrm>
        </p:grpSpPr>
        <p:sp>
          <p:nvSpPr>
            <p:cNvPr id="53" name="矩形 52"/>
            <p:cNvSpPr/>
            <p:nvPr/>
          </p:nvSpPr>
          <p:spPr>
            <a:xfrm>
              <a:off x="6224731" y="4664216"/>
              <a:ext cx="5711329" cy="1520488"/>
            </a:xfrm>
            <a:prstGeom prst="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54" name="文本框 53"/>
            <p:cNvSpPr txBox="1"/>
            <p:nvPr/>
          </p:nvSpPr>
          <p:spPr>
            <a:xfrm>
              <a:off x="6368380" y="4434080"/>
              <a:ext cx="2359341" cy="461563"/>
            </a:xfrm>
            <a:prstGeom prst="rect">
              <a:avLst/>
            </a:prstGeom>
            <a:blipFill>
              <a:blip r:embed="rId3"/>
              <a:stretch>
                <a:fillRect t="-45000"/>
              </a:stretch>
            </a:blipFill>
          </p:spPr>
          <p:txBody>
            <a:bodyPr wrap="square">
              <a:spAutoFit/>
            </a:bodyPr>
            <a:lstStyle/>
            <a:p>
              <a:pPr marL="0" marR="0" lvl="0" indent="0" algn="ctr" defTabSz="914400" rtl="0" eaLnBrk="1" fontAlgn="auto" latinLnBrk="0" hangingPunct="1">
                <a:lnSpc>
                  <a:spcPct val="100000"/>
                </a:lnSpc>
                <a:spcBef>
                  <a:spcPct val="0"/>
                </a:spcBef>
                <a:spcAft>
                  <a:spcPct val="0"/>
                </a:spcAft>
                <a:buClrTx/>
                <a:buSzTx/>
                <a:buFontTx/>
                <a:buNone/>
                <a:tabLst/>
                <a:defRPr/>
              </a:pPr>
              <a:r>
                <a:rPr kumimoji="0" lang="zh-CN" altLang="en-US" sz="2400" b="0" i="0" u="none" strike="noStrike" kern="1200" cap="none" spc="0" normalizeH="0" baseline="0" noProof="0" dirty="0">
                  <a:ln>
                    <a:noFill/>
                  </a:ln>
                  <a:solidFill>
                    <a:srgbClr val="044875"/>
                  </a:solidFill>
                  <a:effectLst/>
                  <a:uLnTx/>
                  <a:uFillTx/>
                  <a:latin typeface="Calibri"/>
                  <a:ea typeface="宋体" panose="02010600030101010101" pitchFamily="2" charset="-122"/>
                  <a:cs typeface="Arial"/>
                </a:rPr>
                <a:t>性能评测</a:t>
              </a:r>
            </a:p>
          </p:txBody>
        </p:sp>
        <p:sp>
          <p:nvSpPr>
            <p:cNvPr id="56" name="矩形 55"/>
            <p:cNvSpPr/>
            <p:nvPr/>
          </p:nvSpPr>
          <p:spPr>
            <a:xfrm>
              <a:off x="6572363" y="4448364"/>
              <a:ext cx="171435" cy="46186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9241" name="组合 96"/>
            <p:cNvGrpSpPr/>
            <p:nvPr/>
          </p:nvGrpSpPr>
          <p:grpSpPr>
            <a:xfrm>
              <a:off x="11334256" y="5766449"/>
              <a:ext cx="613867" cy="605538"/>
              <a:chOff x="5502097" y="2295716"/>
              <a:chExt cx="461010" cy="454755"/>
            </a:xfrm>
          </p:grpSpPr>
          <p:sp>
            <p:nvSpPr>
              <p:cNvPr id="99" name="矩形 98"/>
              <p:cNvSpPr/>
              <p:nvPr/>
            </p:nvSpPr>
            <p:spPr>
              <a:xfrm>
                <a:off x="5594035" y="2380970"/>
                <a:ext cx="369551" cy="36950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00" name="矩形 99"/>
              <p:cNvSpPr/>
              <p:nvPr/>
            </p:nvSpPr>
            <p:spPr>
              <a:xfrm>
                <a:off x="5502243" y="2295151"/>
                <a:ext cx="255109" cy="25507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sp>
          <p:nvSpPr>
            <p:cNvPr id="9242" name="文本框 97"/>
            <p:cNvSpPr txBox="1">
              <a:spLocks noChangeArrowheads="1"/>
            </p:cNvSpPr>
            <p:nvPr/>
          </p:nvSpPr>
          <p:spPr bwMode="auto">
            <a:xfrm>
              <a:off x="11473610" y="5905778"/>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en-US" altLang="zh-CN" sz="2000" dirty="0">
                  <a:solidFill>
                    <a:schemeClr val="bg1"/>
                  </a:solidFill>
                  <a:latin typeface="Impact" pitchFamily="34" charset="0"/>
                </a:rPr>
                <a:t>06</a:t>
              </a:r>
              <a:endParaRPr lang="zh-CN" altLang="en-US" sz="2000" dirty="0">
                <a:solidFill>
                  <a:schemeClr val="bg1"/>
                </a:solidFill>
                <a:latin typeface="Impact" pitchFamily="34" charset="0"/>
              </a:endParaRPr>
            </a:p>
          </p:txBody>
        </p:sp>
      </p:grpSp>
      <p:pic>
        <p:nvPicPr>
          <p:cNvPr id="4" name="图片 3">
            <a:extLst>
              <a:ext uri="{FF2B5EF4-FFF2-40B4-BE49-F238E27FC236}">
                <a16:creationId xmlns:a16="http://schemas.microsoft.com/office/drawing/2014/main" id="{B0967B23-0AAC-371F-1434-269DC736A4C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5" name="图片 4">
            <a:extLst>
              <a:ext uri="{FF2B5EF4-FFF2-40B4-BE49-F238E27FC236}">
                <a16:creationId xmlns:a16="http://schemas.microsoft.com/office/drawing/2014/main" id="{56E1BE25-0C8E-D1EB-9936-BB42CC551FD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3"/>
                                        </p:tgtEl>
                                        <p:attrNameLst>
                                          <p:attrName>style.visibility</p:attrName>
                                        </p:attrNameLst>
                                      </p:cBhvr>
                                      <p:to>
                                        <p:strVal val="visible"/>
                                      </p:to>
                                    </p:set>
                                    <p:anim calcmode="lin" valueType="num">
                                      <p:cBhvr additive="base">
                                        <p:cTn id="11" dur="500" fill="hold"/>
                                        <p:tgtEl>
                                          <p:spTgt spid="63"/>
                                        </p:tgtEl>
                                        <p:attrNameLst>
                                          <p:attrName>ppt_x</p:attrName>
                                        </p:attrNameLst>
                                      </p:cBhvr>
                                      <p:tavLst>
                                        <p:tav tm="0">
                                          <p:val>
                                            <p:strVal val="#ppt_x"/>
                                          </p:val>
                                        </p:tav>
                                        <p:tav tm="100000">
                                          <p:val>
                                            <p:strVal val="#ppt_x"/>
                                          </p:val>
                                        </p:tav>
                                      </p:tavLst>
                                    </p:anim>
                                    <p:anim calcmode="lin" valueType="num">
                                      <p:cBhvr additive="base">
                                        <p:cTn id="12" dur="500" fill="hold"/>
                                        <p:tgtEl>
                                          <p:spTgt spid="6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42"/>
                                        </p:tgtEl>
                                        <p:attrNameLst>
                                          <p:attrName>style.visibility</p:attrName>
                                        </p:attrNameLst>
                                      </p:cBhvr>
                                      <p:to>
                                        <p:strVal val="visible"/>
                                      </p:to>
                                    </p:set>
                                    <p:anim calcmode="lin" valueType="num">
                                      <p:cBhvr additive="base">
                                        <p:cTn id="21" dur="500" fill="hold"/>
                                        <p:tgtEl>
                                          <p:spTgt spid="42"/>
                                        </p:tgtEl>
                                        <p:attrNameLst>
                                          <p:attrName>ppt_x</p:attrName>
                                        </p:attrNameLst>
                                      </p:cBhvr>
                                      <p:tavLst>
                                        <p:tav tm="0">
                                          <p:val>
                                            <p:strVal val="#ppt_x"/>
                                          </p:val>
                                        </p:tav>
                                        <p:tav tm="100000">
                                          <p:val>
                                            <p:strVal val="#ppt_x"/>
                                          </p:val>
                                        </p:tav>
                                      </p:tavLst>
                                    </p:anim>
                                    <p:anim calcmode="lin" valueType="num">
                                      <p:cBhvr additive="base">
                                        <p:cTn id="22"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fill="hold"/>
                                        <p:tgtEl>
                                          <p:spTgt spid="3"/>
                                        </p:tgtEl>
                                        <p:attrNameLst>
                                          <p:attrName>ppt_x</p:attrName>
                                        </p:attrNameLst>
                                      </p:cBhvr>
                                      <p:tavLst>
                                        <p:tav tm="0">
                                          <p:val>
                                            <p:strVal val="#ppt_x"/>
                                          </p:val>
                                        </p:tav>
                                        <p:tav tm="100000">
                                          <p:val>
                                            <p:strVal val="#ppt_x"/>
                                          </p:val>
                                        </p:tav>
                                      </p:tavLst>
                                    </p:anim>
                                    <p:anim calcmode="lin" valueType="num">
                                      <p:cBhvr additive="base">
                                        <p:cTn id="28" dur="500" fill="hold"/>
                                        <p:tgtEl>
                                          <p:spTgt spid="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68"/>
                                        </p:tgtEl>
                                        <p:attrNameLst>
                                          <p:attrName>style.visibility</p:attrName>
                                        </p:attrNameLst>
                                      </p:cBhvr>
                                      <p:to>
                                        <p:strVal val="visible"/>
                                      </p:to>
                                    </p:set>
                                    <p:anim calcmode="lin" valueType="num">
                                      <p:cBhvr additive="base">
                                        <p:cTn id="31" dur="500" fill="hold"/>
                                        <p:tgtEl>
                                          <p:spTgt spid="68"/>
                                        </p:tgtEl>
                                        <p:attrNameLst>
                                          <p:attrName>ppt_x</p:attrName>
                                        </p:attrNameLst>
                                      </p:cBhvr>
                                      <p:tavLst>
                                        <p:tav tm="0">
                                          <p:val>
                                            <p:strVal val="#ppt_x"/>
                                          </p:val>
                                        </p:tav>
                                        <p:tav tm="100000">
                                          <p:val>
                                            <p:strVal val="#ppt_x"/>
                                          </p:val>
                                        </p:tav>
                                      </p:tavLst>
                                    </p:anim>
                                    <p:anim calcmode="lin" valueType="num">
                                      <p:cBhvr additive="base">
                                        <p:cTn id="32" dur="500" fill="hold"/>
                                        <p:tgtEl>
                                          <p:spTgt spid="6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ppt_x"/>
                                          </p:val>
                                        </p:tav>
                                        <p:tav tm="100000">
                                          <p:val>
                                            <p:strVal val="#ppt_x"/>
                                          </p:val>
                                        </p:tav>
                                      </p:tavLst>
                                    </p:anim>
                                    <p:anim calcmode="lin" valueType="num">
                                      <p:cBhvr additive="base">
                                        <p:cTn id="38" dur="500" fill="hold"/>
                                        <p:tgtEl>
                                          <p:spTgt spid="8"/>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50"/>
                                        </p:tgtEl>
                                        <p:attrNameLst>
                                          <p:attrName>style.visibility</p:attrName>
                                        </p:attrNameLst>
                                      </p:cBhvr>
                                      <p:to>
                                        <p:strVal val="visible"/>
                                      </p:to>
                                    </p:set>
                                    <p:anim calcmode="lin" valueType="num">
                                      <p:cBhvr additive="base">
                                        <p:cTn id="41" dur="500" fill="hold"/>
                                        <p:tgtEl>
                                          <p:spTgt spid="50"/>
                                        </p:tgtEl>
                                        <p:attrNameLst>
                                          <p:attrName>ppt_x</p:attrName>
                                        </p:attrNameLst>
                                      </p:cBhvr>
                                      <p:tavLst>
                                        <p:tav tm="0">
                                          <p:val>
                                            <p:strVal val="#ppt_x"/>
                                          </p:val>
                                        </p:tav>
                                        <p:tav tm="100000">
                                          <p:val>
                                            <p:strVal val="#ppt_x"/>
                                          </p:val>
                                        </p:tav>
                                      </p:tavLst>
                                    </p:anim>
                                    <p:anim calcmode="lin" valueType="num">
                                      <p:cBhvr additive="base">
                                        <p:cTn id="42"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anim calcmode="lin" valueType="num">
                                      <p:cBhvr additive="base">
                                        <p:cTn id="47" dur="500" fill="hold"/>
                                        <p:tgtEl>
                                          <p:spTgt spid="18"/>
                                        </p:tgtEl>
                                        <p:attrNameLst>
                                          <p:attrName>ppt_x</p:attrName>
                                        </p:attrNameLst>
                                      </p:cBhvr>
                                      <p:tavLst>
                                        <p:tav tm="0">
                                          <p:val>
                                            <p:strVal val="#ppt_x"/>
                                          </p:val>
                                        </p:tav>
                                        <p:tav tm="100000">
                                          <p:val>
                                            <p:strVal val="#ppt_x"/>
                                          </p:val>
                                        </p:tav>
                                      </p:tavLst>
                                    </p:anim>
                                    <p:anim calcmode="lin" valueType="num">
                                      <p:cBhvr additive="base">
                                        <p:cTn id="48" dur="500" fill="hold"/>
                                        <p:tgtEl>
                                          <p:spTgt spid="1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73"/>
                                        </p:tgtEl>
                                        <p:attrNameLst>
                                          <p:attrName>style.visibility</p:attrName>
                                        </p:attrNameLst>
                                      </p:cBhvr>
                                      <p:to>
                                        <p:strVal val="visible"/>
                                      </p:to>
                                    </p:set>
                                    <p:anim calcmode="lin" valueType="num">
                                      <p:cBhvr additive="base">
                                        <p:cTn id="51" dur="500" fill="hold"/>
                                        <p:tgtEl>
                                          <p:spTgt spid="73"/>
                                        </p:tgtEl>
                                        <p:attrNameLst>
                                          <p:attrName>ppt_x</p:attrName>
                                        </p:attrNameLst>
                                      </p:cBhvr>
                                      <p:tavLst>
                                        <p:tav tm="0">
                                          <p:val>
                                            <p:strVal val="#ppt_x"/>
                                          </p:val>
                                        </p:tav>
                                        <p:tav tm="100000">
                                          <p:val>
                                            <p:strVal val="#ppt_x"/>
                                          </p:val>
                                        </p:tav>
                                      </p:tavLst>
                                    </p:anim>
                                    <p:anim calcmode="lin" valueType="num">
                                      <p:cBhvr additive="base">
                                        <p:cTn id="52" dur="500" fill="hold"/>
                                        <p:tgtEl>
                                          <p:spTgt spid="73"/>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9"/>
                                        </p:tgtEl>
                                        <p:attrNameLst>
                                          <p:attrName>style.visibility</p:attrName>
                                        </p:attrNameLst>
                                      </p:cBhvr>
                                      <p:to>
                                        <p:strVal val="visible"/>
                                      </p:to>
                                    </p:set>
                                    <p:anim calcmode="lin" valueType="num">
                                      <p:cBhvr additive="base">
                                        <p:cTn id="57" dur="500" fill="hold"/>
                                        <p:tgtEl>
                                          <p:spTgt spid="9"/>
                                        </p:tgtEl>
                                        <p:attrNameLst>
                                          <p:attrName>ppt_x</p:attrName>
                                        </p:attrNameLst>
                                      </p:cBhvr>
                                      <p:tavLst>
                                        <p:tav tm="0">
                                          <p:val>
                                            <p:strVal val="#ppt_x"/>
                                          </p:val>
                                        </p:tav>
                                        <p:tav tm="100000">
                                          <p:val>
                                            <p:strVal val="#ppt_x"/>
                                          </p:val>
                                        </p:tav>
                                      </p:tavLst>
                                    </p:anim>
                                    <p:anim calcmode="lin" valueType="num">
                                      <p:cBhvr additive="base">
                                        <p:cTn id="58" dur="500" fill="hold"/>
                                        <p:tgtEl>
                                          <p:spTgt spid="9"/>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55"/>
                                        </p:tgtEl>
                                        <p:attrNameLst>
                                          <p:attrName>style.visibility</p:attrName>
                                        </p:attrNameLst>
                                      </p:cBhvr>
                                      <p:to>
                                        <p:strVal val="visible"/>
                                      </p:to>
                                    </p:set>
                                    <p:anim calcmode="lin" valueType="num">
                                      <p:cBhvr additive="base">
                                        <p:cTn id="61" dur="500" fill="hold"/>
                                        <p:tgtEl>
                                          <p:spTgt spid="55"/>
                                        </p:tgtEl>
                                        <p:attrNameLst>
                                          <p:attrName>ppt_x</p:attrName>
                                        </p:attrNameLst>
                                      </p:cBhvr>
                                      <p:tavLst>
                                        <p:tav tm="0">
                                          <p:val>
                                            <p:strVal val="#ppt_x"/>
                                          </p:val>
                                        </p:tav>
                                        <p:tav tm="100000">
                                          <p:val>
                                            <p:strVal val="#ppt_x"/>
                                          </p:val>
                                        </p:tav>
                                      </p:tavLst>
                                    </p:anim>
                                    <p:anim calcmode="lin" valueType="num">
                                      <p:cBhvr additive="base">
                                        <p:cTn id="62" dur="500" fill="hold"/>
                                        <p:tgtEl>
                                          <p:spTgt spid="5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8" grpId="0"/>
      <p:bldP spid="73" grpId="0"/>
      <p:bldP spid="42" grpId="0"/>
      <p:bldP spid="50" grpId="0"/>
      <p:bldP spid="5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11" name="矩形 10"/>
          <p:cNvSpPr/>
          <p:nvPr/>
        </p:nvSpPr>
        <p:spPr>
          <a:xfrm>
            <a:off x="3513138" y="254000"/>
            <a:ext cx="8678862"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grpSp>
        <p:nvGrpSpPr>
          <p:cNvPr id="12" name="组合 11"/>
          <p:cNvGrpSpPr/>
          <p:nvPr/>
        </p:nvGrpSpPr>
        <p:grpSpPr>
          <a:xfrm>
            <a:off x="550863" y="82550"/>
            <a:ext cx="3395662" cy="585788"/>
            <a:chOff x="551544" y="82976"/>
            <a:chExt cx="3395256" cy="584775"/>
          </a:xfrm>
        </p:grpSpPr>
        <p:sp>
          <p:nvSpPr>
            <p:cNvPr id="9293" name="文本框 12"/>
            <p:cNvSpPr txBox="1">
              <a:spLocks noChangeArrowheads="1"/>
            </p:cNvSpPr>
            <p:nvPr/>
          </p:nvSpPr>
          <p:spPr bwMode="auto">
            <a:xfrm>
              <a:off x="654960"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800" b="0" i="0" u="none" strike="noStrike" kern="1200" cap="none" spc="0" normalizeH="0" baseline="0" noProof="0" dirty="0">
                  <a:ln>
                    <a:noFill/>
                  </a:ln>
                  <a:solidFill>
                    <a:srgbClr val="044875"/>
                  </a:solidFill>
                  <a:effectLst/>
                  <a:uLnTx/>
                  <a:uFillTx/>
                  <a:latin typeface="微软雅黑" panose="020B0503020204020204" pitchFamily="34" charset="-122"/>
                  <a:ea typeface="微软雅黑" panose="020B0503020204020204" pitchFamily="34" charset="-122"/>
                  <a:cs typeface="Arial"/>
                </a:rPr>
                <a:t>系统框图</a:t>
              </a:r>
            </a:p>
          </p:txBody>
        </p:sp>
        <p:sp>
          <p:nvSpPr>
            <p:cNvPr id="14" name="文本框 13"/>
            <p:cNvSpPr txBox="1"/>
            <p:nvPr/>
          </p:nvSpPr>
          <p:spPr>
            <a:xfrm>
              <a:off x="551544" y="82976"/>
              <a:ext cx="723813" cy="584775"/>
            </a:xfrm>
            <a:prstGeom prst="rect">
              <a:avLst/>
            </a:prstGeom>
            <a:noFill/>
          </p:spPr>
          <p:txBody>
            <a:bodyPr>
              <a:spAutoFit/>
            </a:bodyPr>
            <a:lstStyle/>
            <a:p>
              <a:pPr marL="0" marR="0" lvl="0" indent="0" algn="ctr" defTabSz="914400" rtl="0" eaLnBrk="1" fontAlgn="auto"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rPr>
                <a:t>02</a:t>
              </a:r>
              <a:endParaRPr kumimoji="0" lang="zh-CN" altLang="en-US" sz="3200" b="0" i="0" u="none" strike="noStrike" kern="1200" cap="none" spc="0" normalizeH="0" baseline="0" noProof="0">
                <a:ln>
                  <a:noFill/>
                </a:ln>
                <a:solidFill>
                  <a:srgbClr val="E7E6E6">
                    <a:lumMod val="25000"/>
                  </a:srgbClr>
                </a:solidFill>
                <a:effectLst/>
                <a:uLnTx/>
                <a:uFillTx/>
                <a:latin typeface="Impact" pitchFamily="34" charset="0"/>
                <a:ea typeface="宋体" panose="02010600030101010101" pitchFamily="2" charset="-122"/>
                <a:cs typeface="Arial"/>
              </a:endParaRPr>
            </a:p>
          </p:txBody>
        </p:sp>
      </p:grpSp>
      <p:sp>
        <p:nvSpPr>
          <p:cNvPr id="4" name="Rectangle 2">
            <a:extLst>
              <a:ext uri="{FF2B5EF4-FFF2-40B4-BE49-F238E27FC236}">
                <a16:creationId xmlns:a16="http://schemas.microsoft.com/office/drawing/2014/main" id="{8F980F8A-73BE-4CBF-DD80-089823947FD5}"/>
              </a:ext>
            </a:extLst>
          </p:cNvPr>
          <p:cNvSpPr>
            <a:spLocks noChangeArrowheads="1"/>
          </p:cNvSpPr>
          <p:nvPr/>
        </p:nvSpPr>
        <p:spPr bwMode="auto">
          <a:xfrm>
            <a:off x="2191760" y="1214754"/>
            <a:ext cx="1794480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2" name="图片 1">
            <a:extLst>
              <a:ext uri="{FF2B5EF4-FFF2-40B4-BE49-F238E27FC236}">
                <a16:creationId xmlns:a16="http://schemas.microsoft.com/office/drawing/2014/main" id="{835D5463-AB32-82A5-7E31-1A128EAC9E7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sp>
        <p:nvSpPr>
          <p:cNvPr id="6" name="矩形 5">
            <a:extLst>
              <a:ext uri="{FF2B5EF4-FFF2-40B4-BE49-F238E27FC236}">
                <a16:creationId xmlns:a16="http://schemas.microsoft.com/office/drawing/2014/main" id="{EE3AFC7B-E9BD-6FBD-FD35-9FC37927F178}"/>
              </a:ext>
            </a:extLst>
          </p:cNvPr>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7" name="矩形 6">
            <a:extLst>
              <a:ext uri="{FF2B5EF4-FFF2-40B4-BE49-F238E27FC236}">
                <a16:creationId xmlns:a16="http://schemas.microsoft.com/office/drawing/2014/main" id="{F5A3396B-6C1E-4BE3-ABB0-812C92C550C7}"/>
              </a:ext>
            </a:extLst>
          </p:cNvPr>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Arial"/>
            </a:endParaRPr>
          </a:p>
        </p:txBody>
      </p:sp>
      <p:sp>
        <p:nvSpPr>
          <p:cNvPr id="8" name="文本框 7">
            <a:extLst>
              <a:ext uri="{FF2B5EF4-FFF2-40B4-BE49-F238E27FC236}">
                <a16:creationId xmlns:a16="http://schemas.microsoft.com/office/drawing/2014/main" id="{9FEA498D-23EA-CE81-5AD5-349172D4DDD0}"/>
              </a:ext>
            </a:extLst>
          </p:cNvPr>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rPr>
              <a:t>LOGO</a:t>
            </a:r>
            <a:endParaRPr kumimoji="0" lang="zh-CN" altLang="en-US" sz="2000" b="0" i="0" u="none" strike="noStrike" kern="1200" cap="none" spc="0" normalizeH="0" baseline="0" noProof="0">
              <a:ln>
                <a:noFill/>
              </a:ln>
              <a:solidFill>
                <a:srgbClr val="044875"/>
              </a:solidFill>
              <a:effectLst/>
              <a:uLnTx/>
              <a:uFillTx/>
              <a:latin typeface="微软雅黑" panose="020B0503020204020204" pitchFamily="34" charset="-122"/>
              <a:ea typeface="微软雅黑" panose="020B0503020204020204" pitchFamily="34" charset="-122"/>
              <a:cs typeface="Arial"/>
            </a:endParaRPr>
          </a:p>
        </p:txBody>
      </p:sp>
      <p:pic>
        <p:nvPicPr>
          <p:cNvPr id="9" name="图片 8">
            <a:extLst>
              <a:ext uri="{FF2B5EF4-FFF2-40B4-BE49-F238E27FC236}">
                <a16:creationId xmlns:a16="http://schemas.microsoft.com/office/drawing/2014/main" id="{625896D6-12F6-3E54-5EF2-55735A527CA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pic>
        <p:nvPicPr>
          <p:cNvPr id="13" name="图片 12">
            <a:extLst>
              <a:ext uri="{FF2B5EF4-FFF2-40B4-BE49-F238E27FC236}">
                <a16:creationId xmlns:a16="http://schemas.microsoft.com/office/drawing/2014/main" id="{C4A996C4-FB2A-FECD-8553-ED7E841DE06F}"/>
              </a:ext>
            </a:extLst>
          </p:cNvPr>
          <p:cNvPicPr>
            <a:picLocks noChangeAspect="1"/>
          </p:cNvPicPr>
          <p:nvPr/>
        </p:nvPicPr>
        <p:blipFill>
          <a:blip r:embed="rId4"/>
          <a:stretch>
            <a:fillRect/>
          </a:stretch>
        </p:blipFill>
        <p:spPr>
          <a:xfrm>
            <a:off x="2501301" y="677810"/>
            <a:ext cx="7164297" cy="5767439"/>
          </a:xfrm>
          <a:prstGeom prst="rect">
            <a:avLst/>
          </a:prstGeom>
        </p:spPr>
      </p:pic>
    </p:spTree>
    <p:extLst>
      <p:ext uri="{BB962C8B-B14F-4D97-AF65-F5344CB8AC3E}">
        <p14:creationId xmlns:p14="http://schemas.microsoft.com/office/powerpoint/2010/main" val="3492490261"/>
      </p:ext>
    </p:extLst>
  </p:cSld>
  <p:clrMapOvr>
    <a:masterClrMapping/>
  </p:clrMapOvr>
  <p:transition spd="slow" advTm="2000">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1" name="矩形 10"/>
          <p:cNvSpPr/>
          <p:nvPr/>
        </p:nvSpPr>
        <p:spPr>
          <a:xfrm>
            <a:off x="3497263" y="254000"/>
            <a:ext cx="8694737"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grpSp>
        <p:nvGrpSpPr>
          <p:cNvPr id="12" name="组合 11"/>
          <p:cNvGrpSpPr/>
          <p:nvPr/>
        </p:nvGrpSpPr>
        <p:grpSpPr>
          <a:xfrm>
            <a:off x="550863" y="82550"/>
            <a:ext cx="3409950" cy="585788"/>
            <a:chOff x="551544" y="82976"/>
            <a:chExt cx="3409770" cy="584775"/>
          </a:xfrm>
        </p:grpSpPr>
        <p:sp>
          <p:nvSpPr>
            <p:cNvPr id="13358" name="文本框 12"/>
            <p:cNvSpPr txBox="1">
              <a:spLocks noChangeArrowheads="1"/>
            </p:cNvSpPr>
            <p:nvPr/>
          </p:nvSpPr>
          <p:spPr bwMode="auto">
            <a:xfrm>
              <a:off x="669474"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dirty="0">
                  <a:solidFill>
                    <a:srgbClr val="044875"/>
                  </a:solidFill>
                  <a:latin typeface="微软雅黑" panose="020B0503020204020204" pitchFamily="34" charset="-122"/>
                  <a:ea typeface="微软雅黑" panose="020B0503020204020204" pitchFamily="34" charset="-122"/>
                </a:rPr>
                <a:t>系统流程图</a:t>
              </a:r>
            </a:p>
          </p:txBody>
        </p:sp>
        <p:sp>
          <p:nvSpPr>
            <p:cNvPr id="14" name="文本框 13"/>
            <p:cNvSpPr txBox="1"/>
            <p:nvPr/>
          </p:nvSpPr>
          <p:spPr>
            <a:xfrm>
              <a:off x="551544" y="82976"/>
              <a:ext cx="723862" cy="584775"/>
            </a:xfrm>
            <a:prstGeom prst="rect">
              <a:avLst/>
            </a:prstGeom>
            <a:noFill/>
          </p:spPr>
          <p:txBody>
            <a:bodyPr>
              <a:spAutoFit/>
            </a:bodyPr>
            <a:lstStyle/>
            <a:p>
              <a:pPr algn="ctr" eaLnBrk="1" fontAlgn="auto" hangingPunct="1">
                <a:spcBef>
                  <a:spcPct val="0"/>
                </a:spcBef>
                <a:spcAft>
                  <a:spcPct val="0"/>
                </a:spcAft>
                <a:defRPr/>
              </a:pPr>
              <a:r>
                <a:rPr lang="en-US" altLang="zh-CN" sz="3200" dirty="0">
                  <a:solidFill>
                    <a:schemeClr val="bg2">
                      <a:lumMod val="25000"/>
                    </a:schemeClr>
                  </a:solidFill>
                  <a:latin typeface="Impact" pitchFamily="34" charset="0"/>
                  <a:ea typeface="+mn-ea"/>
                </a:rPr>
                <a:t>02</a:t>
              </a:r>
              <a:endParaRPr lang="zh-CN" altLang="en-US" sz="3200" dirty="0">
                <a:solidFill>
                  <a:schemeClr val="bg2">
                    <a:lumMod val="25000"/>
                  </a:schemeClr>
                </a:solidFill>
                <a:latin typeface="Impact" pitchFamily="34" charset="0"/>
                <a:ea typeface="+mn-ea"/>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538AB22B-D3C9-D3E5-94B4-F10EFCE1784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pic>
        <p:nvPicPr>
          <p:cNvPr id="4" name="图片 3">
            <a:extLst>
              <a:ext uri="{FF2B5EF4-FFF2-40B4-BE49-F238E27FC236}">
                <a16:creationId xmlns:a16="http://schemas.microsoft.com/office/drawing/2014/main" id="{F7AD56D7-9F7D-7E14-A139-417616FE8FF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439400" y="6578679"/>
            <a:ext cx="1175229" cy="320518"/>
          </a:xfrm>
          <a:prstGeom prst="rect">
            <a:avLst/>
          </a:prstGeom>
        </p:spPr>
      </p:pic>
      <p:pic>
        <p:nvPicPr>
          <p:cNvPr id="6" name="图片 5">
            <a:extLst>
              <a:ext uri="{FF2B5EF4-FFF2-40B4-BE49-F238E27FC236}">
                <a16:creationId xmlns:a16="http://schemas.microsoft.com/office/drawing/2014/main" id="{7C354E7D-CA54-158F-A088-CEE5BB9C1D75}"/>
              </a:ext>
            </a:extLst>
          </p:cNvPr>
          <p:cNvPicPr>
            <a:picLocks noChangeAspect="1"/>
          </p:cNvPicPr>
          <p:nvPr/>
        </p:nvPicPr>
        <p:blipFill>
          <a:blip r:embed="rId4"/>
          <a:stretch>
            <a:fillRect/>
          </a:stretch>
        </p:blipFill>
        <p:spPr>
          <a:xfrm>
            <a:off x="364129" y="1643899"/>
            <a:ext cx="10917191" cy="3503055"/>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3" name="矩形 2"/>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4" name="文本框 3"/>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en-US" altLang="zh-CN" sz="11500">
                <a:solidFill>
                  <a:schemeClr val="bg1"/>
                </a:solidFill>
                <a:latin typeface="Impact" pitchFamily="34" charset="0"/>
              </a:rPr>
              <a:t>3</a:t>
            </a:r>
            <a:endParaRPr lang="zh-CN" altLang="en-US" sz="11500">
              <a:solidFill>
                <a:schemeClr val="bg1"/>
              </a:solidFill>
              <a:latin typeface="Impact" pitchFamily="34" charset="0"/>
            </a:endParaRPr>
          </a:p>
        </p:txBody>
      </p:sp>
      <p:sp>
        <p:nvSpPr>
          <p:cNvPr id="5" name="文本框 4"/>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p>
        </p:txBody>
      </p:sp>
      <p:sp>
        <p:nvSpPr>
          <p:cNvPr id="6" name="矩形 5"/>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a:p>
        </p:txBody>
      </p:sp>
      <p:sp>
        <p:nvSpPr>
          <p:cNvPr id="7" name="文本框 6"/>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p>
        </p:txBody>
      </p:sp>
      <p:sp>
        <p:nvSpPr>
          <p:cNvPr id="8" name="文本框 7"/>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a:solidFill>
                  <a:schemeClr val="tx1"/>
                </a:solidFill>
                <a:latin typeface="Calibri" pitchFamily="34" charset="0"/>
                <a:ea typeface="宋体" panose="02010600030101010101" pitchFamily="2" charset="-122"/>
              </a:defRPr>
            </a:lvl1pPr>
            <a:lvl2pPr marL="742950" indent="-285750">
              <a:defRPr sz="2400">
                <a:solidFill>
                  <a:schemeClr val="tx1"/>
                </a:solidFill>
                <a:latin typeface="Calibri" pitchFamily="34" charset="0"/>
                <a:ea typeface="宋体" panose="02010600030101010101" pitchFamily="2" charset="-122"/>
              </a:defRPr>
            </a:lvl2pPr>
            <a:lvl3pPr>
              <a:defRPr sz="2000">
                <a:solidFill>
                  <a:schemeClr val="tx1"/>
                </a:solidFill>
                <a:latin typeface="Calibri" pitchFamily="34" charset="0"/>
                <a:ea typeface="宋体" panose="02010600030101010101" pitchFamily="2" charset="-122"/>
              </a:defRPr>
            </a:lvl3pPr>
            <a:lvl4pPr>
              <a:defRPr>
                <a:solidFill>
                  <a:schemeClr val="tx1"/>
                </a:solidFill>
                <a:latin typeface="Calibri" pitchFamily="34" charset="0"/>
                <a:ea typeface="宋体" panose="02010600030101010101" pitchFamily="2" charset="-122"/>
              </a:defRPr>
            </a:lvl4pPr>
            <a:lvl5pPr>
              <a:defRPr>
                <a:solidFill>
                  <a:schemeClr val="tx1"/>
                </a:solidFill>
                <a:latin typeface="Calibri" pitchFamily="34" charset="0"/>
                <a:ea typeface="宋体" panose="02010600030101010101" pitchFamily="2" charset="-122"/>
              </a:defRPr>
            </a:lvl5pPr>
            <a:lvl6pPr eaLnBrk="0" fontAlgn="base" hangingPunct="0">
              <a:spcAft>
                <a:spcPct val="0"/>
              </a:spcAft>
              <a:buFont typeface="Arial" charset="0"/>
              <a:defRPr>
                <a:solidFill>
                  <a:schemeClr val="tx1"/>
                </a:solidFill>
                <a:latin typeface="Calibri" pitchFamily="34" charset="0"/>
                <a:ea typeface="宋体" panose="02010600030101010101" pitchFamily="2" charset="-122"/>
              </a:defRPr>
            </a:lvl6pPr>
            <a:lvl7pPr eaLnBrk="0" fontAlgn="base" hangingPunct="0">
              <a:spcAft>
                <a:spcPct val="0"/>
              </a:spcAft>
              <a:buFont typeface="Arial" charset="0"/>
              <a:defRPr>
                <a:solidFill>
                  <a:schemeClr val="tx1"/>
                </a:solidFill>
                <a:latin typeface="Calibri" pitchFamily="34" charset="0"/>
                <a:ea typeface="宋体" panose="02010600030101010101" pitchFamily="2" charset="-122"/>
              </a:defRPr>
            </a:lvl7pPr>
            <a:lvl8pPr eaLnBrk="0" fontAlgn="base" hangingPunct="0">
              <a:spcAft>
                <a:spcPct val="0"/>
              </a:spcAft>
              <a:buFont typeface="Arial" charset="0"/>
              <a:defRPr>
                <a:solidFill>
                  <a:schemeClr val="tx1"/>
                </a:solidFill>
                <a:latin typeface="Calibri" pitchFamily="34" charset="0"/>
                <a:ea typeface="宋体" panose="02010600030101010101" pitchFamily="2" charset="-122"/>
              </a:defRPr>
            </a:lvl8pPr>
            <a:lvl9pPr eaLnBrk="0" fontAlgn="base" hangingPunct="0">
              <a:spcAft>
                <a:spcPct val="0"/>
              </a:spcAft>
              <a:buFont typeface="Arial" charset="0"/>
              <a:defRPr>
                <a:solidFill>
                  <a:schemeClr val="tx1"/>
                </a:solidFill>
                <a:latin typeface="Calibri" pitchFamily="34" charset="0"/>
                <a:ea typeface="宋体" panose="02010600030101010101" pitchFamily="2" charset="-122"/>
              </a:defRPr>
            </a:lvl9pPr>
          </a:lstStyle>
          <a:p>
            <a:pPr algn="ctr" eaLnBrk="1" hangingPunct="1"/>
            <a:r>
              <a:rPr lang="zh-CN" altLang="en-US" sz="4800" b="1">
                <a:solidFill>
                  <a:schemeClr val="bg1"/>
                </a:solidFill>
                <a:latin typeface="微软雅黑" panose="020B0503020204020204" pitchFamily="34" charset="-122"/>
                <a:ea typeface="微软雅黑" panose="020B0503020204020204" pitchFamily="34" charset="-122"/>
              </a:rPr>
              <a:t>项目原理分析</a:t>
            </a:r>
          </a:p>
        </p:txBody>
      </p:sp>
      <p:pic>
        <p:nvPicPr>
          <p:cNvPr id="9" name="图片 8">
            <a:extLst>
              <a:ext uri="{FF2B5EF4-FFF2-40B4-BE49-F238E27FC236}">
                <a16:creationId xmlns:a16="http://schemas.microsoft.com/office/drawing/2014/main" id="{D821999B-8D42-58E0-3913-F26BD5DDFD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0641" y="0"/>
            <a:ext cx="1821359" cy="496735"/>
          </a:xfrm>
          <a:prstGeom prst="rect">
            <a:avLst/>
          </a:prstGeom>
        </p:spPr>
      </p:pic>
    </p:spTree>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indefinite"/>
                            </p:stCondLst>
                          </p:cTn>
                        </p:par>
                      </p:childTnLst>
                    </p:cTn>
                  </p:par>
                  <p:par>
                    <p:cTn id="5" fill="hold" nodeType="clickPar">
                      <p:stCondLst>
                        <p:cond delay="indefinite"/>
                      </p:stCondLst>
                      <p:childTnLst>
                        <p:par>
                          <p:cTn id="6" fill="hold" nodeType="withGroup">
                            <p:stCondLst>
                              <p:cond delay="indefinite"/>
                            </p:stCond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2.0"/>
  <p:tag name="AS_VERSION" val="16.9.0.0"/>
  <p:tag name="ISPRING_PRESENTATION_TITLE" val="323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www.515ppt.com</Template>
  <TotalTime>0</TotalTime>
  <Words>2034</Words>
  <Application>Microsoft Office PowerPoint</Application>
  <PresentationFormat>宽屏</PresentationFormat>
  <Paragraphs>205</Paragraphs>
  <Slides>25</Slides>
  <Notes>25</Notes>
  <HiddenSlides>0</HiddenSlides>
  <MMClips>3</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25</vt:i4>
      </vt:variant>
    </vt:vector>
  </HeadingPairs>
  <TitlesOfParts>
    <vt:vector size="35" baseType="lpstr">
      <vt:lpstr>微软雅黑</vt:lpstr>
      <vt:lpstr>微软雅黑 Light</vt:lpstr>
      <vt:lpstr>Arial</vt:lpstr>
      <vt:lpstr>Calibri</vt:lpstr>
      <vt:lpstr>Calibri Light</vt:lpstr>
      <vt:lpstr>Impact</vt:lpstr>
      <vt:lpstr>Times New Roman</vt:lpstr>
      <vt:lpstr>Wingdings</vt:lpstr>
      <vt:lpstr>Office 主题</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www.515ppt.com</dc:title>
  <dc:subject>www.515ppt.com</dc:subject>
  <dc:creator/>
  <cp:keywords>更多精品文档，请访问www.515ppt.com</cp:keywords>
  <dc:description>更多精品文档，请访问www.515ppt.com</dc:description>
  <cp:lastModifiedBy/>
  <cp:revision>1</cp:revision>
  <dcterms:created xsi:type="dcterms:W3CDTF">2017-02-22T09:41:47Z</dcterms:created>
  <dcterms:modified xsi:type="dcterms:W3CDTF">2023-06-08T15:20:15Z</dcterms:modified>
  <cp:category>www.515ppt.com</cp:category>
</cp:coreProperties>
</file>

<file path=docProps/thumbnail.jpeg>
</file>